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  <p:sldMasterId id="2147483685" r:id="rId3"/>
  </p:sldMasterIdLst>
  <p:notesMasterIdLst>
    <p:notesMasterId r:id="rId33"/>
  </p:notesMasterIdLst>
  <p:handoutMasterIdLst>
    <p:handoutMasterId r:id="rId34"/>
  </p:handoutMasterIdLst>
  <p:sldIdLst>
    <p:sldId id="264" r:id="rId4"/>
    <p:sldId id="293" r:id="rId5"/>
    <p:sldId id="299" r:id="rId6"/>
    <p:sldId id="296" r:id="rId7"/>
    <p:sldId id="329" r:id="rId8"/>
    <p:sldId id="305" r:id="rId9"/>
    <p:sldId id="330" r:id="rId10"/>
    <p:sldId id="314" r:id="rId11"/>
    <p:sldId id="292" r:id="rId12"/>
    <p:sldId id="298" r:id="rId13"/>
    <p:sldId id="294" r:id="rId14"/>
    <p:sldId id="300" r:id="rId15"/>
    <p:sldId id="332" r:id="rId16"/>
    <p:sldId id="338" r:id="rId17"/>
    <p:sldId id="331" r:id="rId18"/>
    <p:sldId id="316" r:id="rId19"/>
    <p:sldId id="317" r:id="rId20"/>
    <p:sldId id="335" r:id="rId21"/>
    <p:sldId id="318" r:id="rId22"/>
    <p:sldId id="321" r:id="rId23"/>
    <p:sldId id="333" r:id="rId24"/>
    <p:sldId id="341" r:id="rId25"/>
    <p:sldId id="339" r:id="rId26"/>
    <p:sldId id="334" r:id="rId27"/>
    <p:sldId id="269" r:id="rId28"/>
    <p:sldId id="336" r:id="rId29"/>
    <p:sldId id="323" r:id="rId30"/>
    <p:sldId id="337" r:id="rId31"/>
    <p:sldId id="325" r:id="rId32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pos="262" userDrawn="1">
          <p15:clr>
            <a:srgbClr val="A4A3A4"/>
          </p15:clr>
        </p15:guide>
        <p15:guide id="3" pos="5955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6" orient="horz" pos="41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nezana Peiry" initials="SP" lastIdx="8" clrIdx="0">
    <p:extLst>
      <p:ext uri="{19B8F6BF-5375-455C-9EA6-DF929625EA0E}">
        <p15:presenceInfo xmlns:p15="http://schemas.microsoft.com/office/powerpoint/2012/main" userId="S-1-5-21-3253093807-1106441477-245352336-12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CE"/>
    <a:srgbClr val="E05206"/>
    <a:srgbClr val="000000"/>
    <a:srgbClr val="82BE00"/>
    <a:srgbClr val="FFB612"/>
    <a:srgbClr val="E5A310"/>
    <a:srgbClr val="6E1E78"/>
    <a:srgbClr val="A1006B"/>
    <a:srgbClr val="009AA6"/>
    <a:srgbClr val="D2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1" autoAdjust="0"/>
    <p:restoredTop sz="94803"/>
  </p:normalViewPr>
  <p:slideViewPr>
    <p:cSldViewPr snapToGrid="0" snapToObjects="1">
      <p:cViewPr varScale="1">
        <p:scale>
          <a:sx n="81" d="100"/>
          <a:sy n="81" d="100"/>
        </p:scale>
        <p:origin x="1008" y="58"/>
      </p:cViewPr>
      <p:guideLst>
        <p:guide pos="3120"/>
        <p:guide pos="262"/>
        <p:guide pos="5955"/>
        <p:guide orient="horz" pos="2160"/>
        <p:guide orient="horz" pos="255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640E7-D5E4-49F7-A7EF-336C5C5E827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H"/>
        </a:p>
      </dgm:t>
    </dgm:pt>
    <dgm:pt modelId="{BBD5A4E7-848E-4616-ADDA-BA79447499B4}">
      <dgm:prSet phldrT="[Texte]" custT="1"/>
      <dgm:spPr/>
      <dgm:t>
        <a:bodyPr/>
        <a:lstStyle/>
        <a:p>
          <a:r>
            <a:rPr lang="fr-FR" sz="1900" dirty="0" smtClean="0"/>
            <a:t>PDR génération 1: élaboration initiale 2022</a:t>
          </a:r>
          <a:endParaRPr lang="fr-CH" sz="1900" dirty="0"/>
        </a:p>
      </dgm:t>
    </dgm:pt>
    <dgm:pt modelId="{06D6A04A-DAF3-4117-83B6-EB653882A503}" type="parTrans" cxnId="{05C52F9D-5F88-4BAF-8E9B-381815515319}">
      <dgm:prSet/>
      <dgm:spPr/>
      <dgm:t>
        <a:bodyPr/>
        <a:lstStyle/>
        <a:p>
          <a:endParaRPr lang="fr-CH"/>
        </a:p>
      </dgm:t>
    </dgm:pt>
    <dgm:pt modelId="{3FE2B420-375D-4A33-AF9B-06B7745278BD}" type="sibTrans" cxnId="{05C52F9D-5F88-4BAF-8E9B-381815515319}">
      <dgm:prSet/>
      <dgm:spPr/>
      <dgm:t>
        <a:bodyPr/>
        <a:lstStyle/>
        <a:p>
          <a:endParaRPr lang="fr-CH"/>
        </a:p>
      </dgm:t>
    </dgm:pt>
    <dgm:pt modelId="{508C0BC9-1DAF-4F05-B700-F473198B296D}">
      <dgm:prSet phldrT="[Texte]"/>
      <dgm:spPr/>
      <dgm:t>
        <a:bodyPr/>
        <a:lstStyle/>
        <a:p>
          <a:r>
            <a:rPr lang="fr-CH" dirty="0" smtClean="0">
              <a:solidFill>
                <a:schemeClr val="tx1"/>
              </a:solidFill>
            </a:rPr>
            <a:t>-Classification des zones (locales, régionales)</a:t>
          </a:r>
          <a:endParaRPr lang="fr-CH" dirty="0">
            <a:solidFill>
              <a:schemeClr val="tx1"/>
            </a:solidFill>
          </a:endParaRPr>
        </a:p>
      </dgm:t>
    </dgm:pt>
    <dgm:pt modelId="{00C1CCD2-4C85-49E5-864A-60FC0B2DB96F}" type="parTrans" cxnId="{B61B936B-0472-41C7-9B8F-CE23529DCBB3}">
      <dgm:prSet/>
      <dgm:spPr/>
      <dgm:t>
        <a:bodyPr/>
        <a:lstStyle/>
        <a:p>
          <a:endParaRPr lang="fr-CH"/>
        </a:p>
      </dgm:t>
    </dgm:pt>
    <dgm:pt modelId="{773581E5-CE58-45E8-A676-7E2C8908DD10}" type="sibTrans" cxnId="{B61B936B-0472-41C7-9B8F-CE23529DCBB3}">
      <dgm:prSet/>
      <dgm:spPr/>
      <dgm:t>
        <a:bodyPr/>
        <a:lstStyle/>
        <a:p>
          <a:endParaRPr lang="fr-CH"/>
        </a:p>
      </dgm:t>
    </dgm:pt>
    <dgm:pt modelId="{D2B0A77D-0E8A-4775-B92F-2DEC2100850D}">
      <dgm:prSet phldrT="[Texte]" custT="1"/>
      <dgm:spPr/>
      <dgm:t>
        <a:bodyPr/>
        <a:lstStyle/>
        <a:p>
          <a:r>
            <a:rPr lang="fr-FR" sz="1900" dirty="0" smtClean="0"/>
            <a:t>PDR génération 2: compléments 202X </a:t>
          </a:r>
          <a:endParaRPr lang="fr-CH" sz="1900" dirty="0"/>
        </a:p>
      </dgm:t>
    </dgm:pt>
    <dgm:pt modelId="{E1F40ED0-7E40-475F-84DE-14959EDCB93A}" type="sibTrans" cxnId="{DE10E540-5A21-4018-80CF-E8652543274C}">
      <dgm:prSet/>
      <dgm:spPr/>
      <dgm:t>
        <a:bodyPr/>
        <a:lstStyle/>
        <a:p>
          <a:endParaRPr lang="fr-CH"/>
        </a:p>
      </dgm:t>
    </dgm:pt>
    <dgm:pt modelId="{54A9B947-4F2A-4F86-B3B2-752BF32747F6}" type="parTrans" cxnId="{DE10E540-5A21-4018-80CF-E8652543274C}">
      <dgm:prSet/>
      <dgm:spPr/>
      <dgm:t>
        <a:bodyPr/>
        <a:lstStyle/>
        <a:p>
          <a:endParaRPr lang="fr-CH"/>
        </a:p>
      </dgm:t>
    </dgm:pt>
    <dgm:pt modelId="{CBB6DA07-D4EF-4A10-85C1-153919CE22D2}">
      <dgm:prSet phldrT="[Texte]"/>
      <dgm:spPr/>
      <dgm:t>
        <a:bodyPr/>
        <a:lstStyle/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dirty="0" smtClean="0">
              <a:solidFill>
                <a:schemeClr val="tx1"/>
              </a:solidFill>
            </a:rPr>
            <a:t>-Adaptation formelle du territoire d’urbanisation</a:t>
          </a:r>
          <a:endParaRPr lang="fr-CH" dirty="0">
            <a:solidFill>
              <a:schemeClr val="tx1"/>
            </a:solidFill>
          </a:endParaRPr>
        </a:p>
      </dgm:t>
    </dgm:pt>
    <dgm:pt modelId="{FDADFA67-17A1-4071-864D-E74F38DB1F64}" type="sibTrans" cxnId="{205602F6-0BB5-4A14-A520-0A47A1B403AE}">
      <dgm:prSet/>
      <dgm:spPr/>
      <dgm:t>
        <a:bodyPr/>
        <a:lstStyle/>
        <a:p>
          <a:endParaRPr lang="fr-CH"/>
        </a:p>
      </dgm:t>
    </dgm:pt>
    <dgm:pt modelId="{CEB7B492-B032-48CF-9798-76CC1DC0800B}" type="parTrans" cxnId="{205602F6-0BB5-4A14-A520-0A47A1B403AE}">
      <dgm:prSet/>
      <dgm:spPr/>
      <dgm:t>
        <a:bodyPr/>
        <a:lstStyle/>
        <a:p>
          <a:endParaRPr lang="fr-CH"/>
        </a:p>
      </dgm:t>
    </dgm:pt>
    <dgm:pt modelId="{41726B1A-3F4B-48EE-BCCC-8B628741F5CB}">
      <dgm:prSet/>
      <dgm:spPr/>
      <dgm:t>
        <a:bodyPr/>
        <a:lstStyle/>
        <a:p>
          <a:r>
            <a:rPr lang="fr-CH" smtClean="0">
              <a:solidFill>
                <a:schemeClr val="tx1"/>
              </a:solidFill>
            </a:rPr>
            <a:t>-Spatialisation sur carte des extensions prévues</a:t>
          </a:r>
          <a:endParaRPr lang="fr-CH" dirty="0">
            <a:solidFill>
              <a:schemeClr val="tx1"/>
            </a:solidFill>
          </a:endParaRPr>
        </a:p>
      </dgm:t>
    </dgm:pt>
    <dgm:pt modelId="{0A9356CC-FA46-42D6-8006-22EA3694C196}" type="parTrans" cxnId="{572E09C2-2A8B-4933-9EAD-5C029B6D51AD}">
      <dgm:prSet/>
      <dgm:spPr/>
      <dgm:t>
        <a:bodyPr/>
        <a:lstStyle/>
        <a:p>
          <a:endParaRPr lang="fr-CH"/>
        </a:p>
      </dgm:t>
    </dgm:pt>
    <dgm:pt modelId="{6E9A136C-7501-456F-96AD-88028BC6A104}" type="sibTrans" cxnId="{572E09C2-2A8B-4933-9EAD-5C029B6D51AD}">
      <dgm:prSet/>
      <dgm:spPr/>
      <dgm:t>
        <a:bodyPr/>
        <a:lstStyle/>
        <a:p>
          <a:endParaRPr lang="fr-CH"/>
        </a:p>
      </dgm:t>
    </dgm:pt>
    <dgm:pt modelId="{F38F8CB2-8220-49F0-A298-F605B38E0A6C}">
      <dgm:prSet/>
      <dgm:spPr/>
      <dgm:t>
        <a:bodyPr/>
        <a:lstStyle/>
        <a:p>
          <a:r>
            <a:rPr lang="fr-CH" dirty="0" smtClean="0">
              <a:solidFill>
                <a:schemeClr val="tx1"/>
              </a:solidFill>
            </a:rPr>
            <a:t>-Typologie des zones basée sur l’état actuel et sur l’accessibilité </a:t>
          </a:r>
          <a:endParaRPr lang="fr-CH" dirty="0">
            <a:solidFill>
              <a:schemeClr val="tx1"/>
            </a:solidFill>
          </a:endParaRPr>
        </a:p>
      </dgm:t>
    </dgm:pt>
    <dgm:pt modelId="{75ADDBE1-5E70-4506-B0D6-A53EE870746F}" type="parTrans" cxnId="{4698A7EF-140C-4F3B-8D3A-95BE2B16556E}">
      <dgm:prSet/>
      <dgm:spPr/>
      <dgm:t>
        <a:bodyPr/>
        <a:lstStyle/>
        <a:p>
          <a:endParaRPr lang="fr-CH"/>
        </a:p>
      </dgm:t>
    </dgm:pt>
    <dgm:pt modelId="{61B3C480-1C9C-49F1-B570-60D3D55C7342}" type="sibTrans" cxnId="{4698A7EF-140C-4F3B-8D3A-95BE2B16556E}">
      <dgm:prSet/>
      <dgm:spPr/>
      <dgm:t>
        <a:bodyPr/>
        <a:lstStyle/>
        <a:p>
          <a:endParaRPr lang="fr-CH"/>
        </a:p>
      </dgm:t>
    </dgm:pt>
    <dgm:pt modelId="{3C323506-9480-461E-8095-7BBDF7B06D8C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CH" dirty="0" smtClean="0">
              <a:solidFill>
                <a:schemeClr val="tx1"/>
              </a:solidFill>
            </a:rPr>
            <a:t>-Précisions sur les modalités de gouvernance du nouveau système de gestion des zones d’activités</a:t>
          </a:r>
        </a:p>
      </dgm:t>
    </dgm:pt>
    <dgm:pt modelId="{09591EB3-B5A9-49A6-B189-6B663CD44E96}" type="parTrans" cxnId="{81024734-D9CB-4CBF-B59C-B10250157D8F}">
      <dgm:prSet/>
      <dgm:spPr/>
      <dgm:t>
        <a:bodyPr/>
        <a:lstStyle/>
        <a:p>
          <a:endParaRPr lang="fr-CH"/>
        </a:p>
      </dgm:t>
    </dgm:pt>
    <dgm:pt modelId="{71CA45F7-FB82-430B-85BA-F92B0B414786}" type="sibTrans" cxnId="{81024734-D9CB-4CBF-B59C-B10250157D8F}">
      <dgm:prSet/>
      <dgm:spPr/>
      <dgm:t>
        <a:bodyPr/>
        <a:lstStyle/>
        <a:p>
          <a:endParaRPr lang="fr-CH"/>
        </a:p>
      </dgm:t>
    </dgm:pt>
    <dgm:pt modelId="{2D60A7B3-858B-482A-AC37-C5D1DFB6A4F7}" type="pres">
      <dgm:prSet presAssocID="{EAB640E7-D5E4-49F7-A7EF-336C5C5E827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fr-CH"/>
        </a:p>
      </dgm:t>
    </dgm:pt>
    <dgm:pt modelId="{959DF892-5DEC-4D9B-A074-10F845A0418C}" type="pres">
      <dgm:prSet presAssocID="{BBD5A4E7-848E-4616-ADDA-BA79447499B4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7B11F74C-A107-4BAA-AA33-6A2D8ED1270E}" type="pres">
      <dgm:prSet presAssocID="{BBD5A4E7-848E-4616-ADDA-BA79447499B4}" presName="childText1" presStyleLbl="solidAlignAcc1" presStyleIdx="0" presStyleCnt="2" custScaleY="76807" custLinFactNeighborX="-253" custLinFactNeighborY="-95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A012DA2D-DBEE-4010-85E1-74C24F7D48D1}" type="pres">
      <dgm:prSet presAssocID="{D2B0A77D-0E8A-4775-B92F-2DEC2100850D}" presName="parentText2" presStyleLbl="node1" presStyleIdx="1" presStyleCnt="2" custScaleX="100239" custLinFactNeighborY="240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AE7B05D1-9BE6-423B-9FCA-08F303B7A5FD}" type="pres">
      <dgm:prSet presAssocID="{D2B0A77D-0E8A-4775-B92F-2DEC2100850D}" presName="childText2" presStyleLbl="solidAlignAcc1" presStyleIdx="1" presStyleCnt="2" custScaleY="80415" custLinFactNeighborX="0" custLinFactNeighborY="-77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H"/>
        </a:p>
      </dgm:t>
    </dgm:pt>
  </dgm:ptLst>
  <dgm:cxnLst>
    <dgm:cxn modelId="{83CD66A0-C7F6-4D18-9EC3-BCD7C37E9814}" type="presOf" srcId="{508C0BC9-1DAF-4F05-B700-F473198B296D}" destId="{7B11F74C-A107-4BAA-AA33-6A2D8ED1270E}" srcOrd="0" destOrd="0" presId="urn:microsoft.com/office/officeart/2009/3/layout/IncreasingArrowsProcess"/>
    <dgm:cxn modelId="{1D8DB2B5-A290-4AF3-A668-CF4E5C81F365}" type="presOf" srcId="{CBB6DA07-D4EF-4A10-85C1-153919CE22D2}" destId="{AE7B05D1-9BE6-423B-9FCA-08F303B7A5FD}" srcOrd="0" destOrd="0" presId="urn:microsoft.com/office/officeart/2009/3/layout/IncreasingArrowsProcess"/>
    <dgm:cxn modelId="{9DDC7405-0B85-404F-885B-EC103643BDAB}" type="presOf" srcId="{3C323506-9480-461E-8095-7BBDF7B06D8C}" destId="{AE7B05D1-9BE6-423B-9FCA-08F303B7A5FD}" srcOrd="0" destOrd="1" presId="urn:microsoft.com/office/officeart/2009/3/layout/IncreasingArrowsProcess"/>
    <dgm:cxn modelId="{B61B936B-0472-41C7-9B8F-CE23529DCBB3}" srcId="{BBD5A4E7-848E-4616-ADDA-BA79447499B4}" destId="{508C0BC9-1DAF-4F05-B700-F473198B296D}" srcOrd="0" destOrd="0" parTransId="{00C1CCD2-4C85-49E5-864A-60FC0B2DB96F}" sibTransId="{773581E5-CE58-45E8-A676-7E2C8908DD10}"/>
    <dgm:cxn modelId="{AD3F6A34-E349-438C-8F53-A08F881D8EF1}" type="presOf" srcId="{41726B1A-3F4B-48EE-BCCC-8B628741F5CB}" destId="{7B11F74C-A107-4BAA-AA33-6A2D8ED1270E}" srcOrd="0" destOrd="1" presId="urn:microsoft.com/office/officeart/2009/3/layout/IncreasingArrowsProcess"/>
    <dgm:cxn modelId="{81024734-D9CB-4CBF-B59C-B10250157D8F}" srcId="{D2B0A77D-0E8A-4775-B92F-2DEC2100850D}" destId="{3C323506-9480-461E-8095-7BBDF7B06D8C}" srcOrd="1" destOrd="0" parTransId="{09591EB3-B5A9-49A6-B189-6B663CD44E96}" sibTransId="{71CA45F7-FB82-430B-85BA-F92B0B414786}"/>
    <dgm:cxn modelId="{7884988F-B0D9-42BA-89F0-5F3881CFD2FE}" type="presOf" srcId="{EAB640E7-D5E4-49F7-A7EF-336C5C5E8272}" destId="{2D60A7B3-858B-482A-AC37-C5D1DFB6A4F7}" srcOrd="0" destOrd="0" presId="urn:microsoft.com/office/officeart/2009/3/layout/IncreasingArrowsProcess"/>
    <dgm:cxn modelId="{205602F6-0BB5-4A14-A520-0A47A1B403AE}" srcId="{D2B0A77D-0E8A-4775-B92F-2DEC2100850D}" destId="{CBB6DA07-D4EF-4A10-85C1-153919CE22D2}" srcOrd="0" destOrd="0" parTransId="{CEB7B492-B032-48CF-9798-76CC1DC0800B}" sibTransId="{FDADFA67-17A1-4071-864D-E74F38DB1F64}"/>
    <dgm:cxn modelId="{935BC9D0-FE8A-468D-8FC2-BE523E57C126}" type="presOf" srcId="{D2B0A77D-0E8A-4775-B92F-2DEC2100850D}" destId="{A012DA2D-DBEE-4010-85E1-74C24F7D48D1}" srcOrd="0" destOrd="0" presId="urn:microsoft.com/office/officeart/2009/3/layout/IncreasingArrowsProcess"/>
    <dgm:cxn modelId="{9CC45482-CE62-4D3A-AD1E-D88C444219E3}" type="presOf" srcId="{BBD5A4E7-848E-4616-ADDA-BA79447499B4}" destId="{959DF892-5DEC-4D9B-A074-10F845A0418C}" srcOrd="0" destOrd="0" presId="urn:microsoft.com/office/officeart/2009/3/layout/IncreasingArrowsProcess"/>
    <dgm:cxn modelId="{05C52F9D-5F88-4BAF-8E9B-381815515319}" srcId="{EAB640E7-D5E4-49F7-A7EF-336C5C5E8272}" destId="{BBD5A4E7-848E-4616-ADDA-BA79447499B4}" srcOrd="0" destOrd="0" parTransId="{06D6A04A-DAF3-4117-83B6-EB653882A503}" sibTransId="{3FE2B420-375D-4A33-AF9B-06B7745278BD}"/>
    <dgm:cxn modelId="{DE10E540-5A21-4018-80CF-E8652543274C}" srcId="{EAB640E7-D5E4-49F7-A7EF-336C5C5E8272}" destId="{D2B0A77D-0E8A-4775-B92F-2DEC2100850D}" srcOrd="1" destOrd="0" parTransId="{54A9B947-4F2A-4F86-B3B2-752BF32747F6}" sibTransId="{E1F40ED0-7E40-475F-84DE-14959EDCB93A}"/>
    <dgm:cxn modelId="{4698A7EF-140C-4F3B-8D3A-95BE2B16556E}" srcId="{BBD5A4E7-848E-4616-ADDA-BA79447499B4}" destId="{F38F8CB2-8220-49F0-A298-F605B38E0A6C}" srcOrd="2" destOrd="0" parTransId="{75ADDBE1-5E70-4506-B0D6-A53EE870746F}" sibTransId="{61B3C480-1C9C-49F1-B570-60D3D55C7342}"/>
    <dgm:cxn modelId="{572E09C2-2A8B-4933-9EAD-5C029B6D51AD}" srcId="{BBD5A4E7-848E-4616-ADDA-BA79447499B4}" destId="{41726B1A-3F4B-48EE-BCCC-8B628741F5CB}" srcOrd="1" destOrd="0" parTransId="{0A9356CC-FA46-42D6-8006-22EA3694C196}" sibTransId="{6E9A136C-7501-456F-96AD-88028BC6A104}"/>
    <dgm:cxn modelId="{DA74BE5D-12C1-4D08-908D-2701B265D01A}" type="presOf" srcId="{F38F8CB2-8220-49F0-A298-F605B38E0A6C}" destId="{7B11F74C-A107-4BAA-AA33-6A2D8ED1270E}" srcOrd="0" destOrd="2" presId="urn:microsoft.com/office/officeart/2009/3/layout/IncreasingArrowsProcess"/>
    <dgm:cxn modelId="{C9C9F96B-E4B1-4467-B080-BEBCB8E2FC9F}" type="presParOf" srcId="{2D60A7B3-858B-482A-AC37-C5D1DFB6A4F7}" destId="{959DF892-5DEC-4D9B-A074-10F845A0418C}" srcOrd="0" destOrd="0" presId="urn:microsoft.com/office/officeart/2009/3/layout/IncreasingArrowsProcess"/>
    <dgm:cxn modelId="{6CCA4AA2-BDEC-4693-9B98-F2BA0DC58D75}" type="presParOf" srcId="{2D60A7B3-858B-482A-AC37-C5D1DFB6A4F7}" destId="{7B11F74C-A107-4BAA-AA33-6A2D8ED1270E}" srcOrd="1" destOrd="0" presId="urn:microsoft.com/office/officeart/2009/3/layout/IncreasingArrowsProcess"/>
    <dgm:cxn modelId="{BC5E37B1-3DBA-4608-A867-2320224B59E3}" type="presParOf" srcId="{2D60A7B3-858B-482A-AC37-C5D1DFB6A4F7}" destId="{A012DA2D-DBEE-4010-85E1-74C24F7D48D1}" srcOrd="2" destOrd="0" presId="urn:microsoft.com/office/officeart/2009/3/layout/IncreasingArrowsProcess"/>
    <dgm:cxn modelId="{99D5B879-F482-4713-8F56-CDF64AE52361}" type="presParOf" srcId="{2D60A7B3-858B-482A-AC37-C5D1DFB6A4F7}" destId="{AE7B05D1-9BE6-423B-9FCA-08F303B7A5FD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DF892-5DEC-4D9B-A074-10F845A0418C}">
      <dsp:nvSpPr>
        <dsp:cNvPr id="0" name=""/>
        <dsp:cNvSpPr/>
      </dsp:nvSpPr>
      <dsp:spPr>
        <a:xfrm>
          <a:off x="-2592" y="368379"/>
          <a:ext cx="8066247" cy="117484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6507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PDR génération 1: élaboration initiale 2022</a:t>
          </a:r>
          <a:endParaRPr lang="fr-CH" sz="1900" kern="1200" dirty="0"/>
        </a:p>
      </dsp:txBody>
      <dsp:txXfrm>
        <a:off x="-2592" y="662091"/>
        <a:ext cx="7772535" cy="587424"/>
      </dsp:txXfrm>
    </dsp:sp>
    <dsp:sp modelId="{7B11F74C-A107-4BAA-AA33-6A2D8ED1270E}">
      <dsp:nvSpPr>
        <dsp:cNvPr id="0" name=""/>
        <dsp:cNvSpPr/>
      </dsp:nvSpPr>
      <dsp:spPr>
        <a:xfrm>
          <a:off x="-2592" y="1331144"/>
          <a:ext cx="3726606" cy="20141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900" kern="1200" dirty="0" smtClean="0">
              <a:solidFill>
                <a:schemeClr val="tx1"/>
              </a:solidFill>
            </a:rPr>
            <a:t>-Classification des zones (locales, régionales)</a:t>
          </a:r>
          <a:endParaRPr lang="fr-CH" sz="1900" kern="1200" dirty="0">
            <a:solidFill>
              <a:schemeClr val="tx1"/>
            </a:solidFill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900" kern="1200" smtClean="0">
              <a:solidFill>
                <a:schemeClr val="tx1"/>
              </a:solidFill>
            </a:rPr>
            <a:t>-Spatialisation sur carte des extensions prévues</a:t>
          </a:r>
          <a:endParaRPr lang="fr-CH" sz="1900" kern="1200" dirty="0">
            <a:solidFill>
              <a:schemeClr val="tx1"/>
            </a:solidFill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900" kern="1200" dirty="0" smtClean="0">
              <a:solidFill>
                <a:schemeClr val="tx1"/>
              </a:solidFill>
            </a:rPr>
            <a:t>-Typologie des zones basée sur l’état actuel et sur l’accessibilité </a:t>
          </a:r>
          <a:endParaRPr lang="fr-CH" sz="1900" kern="1200" dirty="0">
            <a:solidFill>
              <a:schemeClr val="tx1"/>
            </a:solidFill>
          </a:endParaRPr>
        </a:p>
      </dsp:txBody>
      <dsp:txXfrm>
        <a:off x="-2592" y="1331144"/>
        <a:ext cx="3726606" cy="2014128"/>
      </dsp:txXfrm>
    </dsp:sp>
    <dsp:sp modelId="{A012DA2D-DBEE-4010-85E1-74C24F7D48D1}">
      <dsp:nvSpPr>
        <dsp:cNvPr id="0" name=""/>
        <dsp:cNvSpPr/>
      </dsp:nvSpPr>
      <dsp:spPr>
        <a:xfrm>
          <a:off x="3718827" y="788131"/>
          <a:ext cx="4350012" cy="117484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6507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PDR génération 2: compléments 202X </a:t>
          </a:r>
          <a:endParaRPr lang="fr-CH" sz="1900" kern="1200" dirty="0"/>
        </a:p>
      </dsp:txBody>
      <dsp:txXfrm>
        <a:off x="3718827" y="1081843"/>
        <a:ext cx="4056300" cy="587424"/>
      </dsp:txXfrm>
    </dsp:sp>
    <dsp:sp modelId="{AE7B05D1-9BE6-423B-9FCA-08F303B7A5FD}">
      <dsp:nvSpPr>
        <dsp:cNvPr id="0" name=""/>
        <dsp:cNvSpPr/>
      </dsp:nvSpPr>
      <dsp:spPr>
        <a:xfrm>
          <a:off x="3724013" y="1723285"/>
          <a:ext cx="3726606" cy="21087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900" kern="1200" dirty="0" smtClean="0">
              <a:solidFill>
                <a:schemeClr val="tx1"/>
              </a:solidFill>
            </a:rPr>
            <a:t>-Adaptation formelle du territoire d’urbanisation</a:t>
          </a:r>
          <a:endParaRPr lang="fr-CH" sz="1900" kern="1200" dirty="0">
            <a:solidFill>
              <a:schemeClr val="tx1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CH" sz="1900" kern="1200" dirty="0" smtClean="0">
              <a:solidFill>
                <a:schemeClr val="tx1"/>
              </a:solidFill>
            </a:rPr>
            <a:t>-Précisions sur les modalités de gouvernance du nouveau système de gestion des zones d’activités</a:t>
          </a:r>
        </a:p>
      </dsp:txBody>
      <dsp:txXfrm>
        <a:off x="3724013" y="1723285"/>
        <a:ext cx="3726606" cy="2108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1FC60-7257-4346-9193-622D682979C9}" type="datetimeFigureOut">
              <a:rPr lang="fr-CH" smtClean="0"/>
              <a:t>20.12.2021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85BD4-9992-47E6-94F4-663AA3FAA4D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1367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683BD-0AEB-4285-B39B-4A2017A5448B}" type="datetimeFigureOut">
              <a:rPr lang="fr-CH" smtClean="0"/>
              <a:t>20.12.2021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CB6F8-C78C-469A-9797-60D54A881C3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4371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CH" altLang="fr-FR"/>
          </a:p>
        </p:txBody>
      </p:sp>
      <p:sp>
        <p:nvSpPr>
          <p:cNvPr id="51204" name="Espace réservé du pied de page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6925" indent="-304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7138" indent="-244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7675" indent="-244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244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244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244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244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244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CH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CH" altLang="fr-FR" smtClean="0"/>
          </a:p>
        </p:txBody>
      </p:sp>
      <p:sp>
        <p:nvSpPr>
          <p:cNvPr id="80900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CH" altLang="fr-F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1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CH" altLang="fr-FR" smtClean="0"/>
          </a:p>
        </p:txBody>
      </p:sp>
      <p:sp>
        <p:nvSpPr>
          <p:cNvPr id="80900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CH" altLang="fr-F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27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CH" altLang="fr-FR" smtClean="0"/>
          </a:p>
        </p:txBody>
      </p:sp>
      <p:sp>
        <p:nvSpPr>
          <p:cNvPr id="70660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fr-CH" altLang="fr-FR" smtClean="0"/>
          </a:p>
        </p:txBody>
      </p:sp>
    </p:spTree>
    <p:extLst>
      <p:ext uri="{BB962C8B-B14F-4D97-AF65-F5344CB8AC3E}">
        <p14:creationId xmlns:p14="http://schemas.microsoft.com/office/powerpoint/2010/main" val="164279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F399-0272-D345-89A7-40D7A48C6E3D}" type="datetime1">
              <a:rPr lang="de-CH" smtClean="0"/>
              <a:t>20.12.2021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09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1F0-7EE4-C44C-AB65-EEF82C5FE55A}" type="datetime1">
              <a:rPr lang="de-CH" smtClean="0"/>
              <a:t>20.12.2021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00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B083-4183-FE4D-8CC3-38A8136EC2EF}" type="datetime1">
              <a:rPr lang="de-CH" smtClean="0"/>
              <a:t>20.12.2021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5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38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7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78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4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81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12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0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61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C85-E415-D349-9B35-5A8679F6C810}" type="datetime1">
              <a:rPr lang="de-CH" smtClean="0"/>
              <a:t>20.12.2021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267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1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01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1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87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4F354930-E18C-954E-8D24-4F84A31F8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23"/>
          <a:stretch/>
        </p:blipFill>
        <p:spPr>
          <a:xfrm>
            <a:off x="0" y="0"/>
            <a:ext cx="9905999" cy="704996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557339"/>
            <a:ext cx="9906000" cy="37294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5820" y="3602038"/>
            <a:ext cx="8261079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50" baseline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dirty="0"/>
              <a:t>Presentation subtitle style here 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2158" y="1599293"/>
            <a:ext cx="9361686" cy="1739220"/>
          </a:xfrm>
        </p:spPr>
        <p:txBody>
          <a:bodyPr anchor="b">
            <a:normAutofit/>
          </a:bodyPr>
          <a:lstStyle>
            <a:lvl1pPr algn="ctr">
              <a:defRPr sz="3575" b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Presentation title here</a:t>
            </a:r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63" y="4780823"/>
            <a:ext cx="552974" cy="2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38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C086FDD8-224C-C649-96E1-256AE2E2A9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b="34578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923334" y="1557339"/>
            <a:ext cx="4982666" cy="37294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084" y="3429000"/>
            <a:ext cx="4386759" cy="1113632"/>
          </a:xfrm>
        </p:spPr>
        <p:txBody>
          <a:bodyPr anchor="t">
            <a:normAutofit/>
          </a:bodyPr>
          <a:lstStyle>
            <a:lvl1pPr algn="r">
              <a:defRPr sz="2600" b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Chapter title here</a:t>
            </a:r>
            <a:endParaRPr lang="en-IN" dirty="0"/>
          </a:p>
        </p:txBody>
      </p:sp>
      <p:sp>
        <p:nvSpPr>
          <p:cNvPr id="13" name="Textplatzhalter 12">
            <a:extLst>
              <a:ext uri="{FF2B5EF4-FFF2-40B4-BE49-F238E27FC236}">
                <a16:creationId xmlns="" xmlns:a16="http://schemas.microsoft.com/office/drawing/2014/main" id="{1D0948B9-93B0-A341-A5AD-5A236D8D28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5735" y="2486185"/>
            <a:ext cx="578108" cy="557212"/>
          </a:xfrm>
        </p:spPr>
        <p:txBody>
          <a:bodyPr>
            <a:noAutofit/>
          </a:bodyPr>
          <a:lstStyle>
            <a:lvl1pPr>
              <a:buFontTx/>
              <a:buNone/>
              <a:defRPr lang="de-DE" sz="3250" b="0" kern="12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5pPr algn="l">
              <a:buNone/>
              <a:defRPr/>
            </a:lvl5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78287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840" y="1557338"/>
            <a:ext cx="8943123" cy="4619625"/>
          </a:xfrm>
        </p:spPr>
        <p:txBody>
          <a:bodyPr>
            <a:normAutofit/>
          </a:bodyPr>
          <a:lstStyle>
            <a:lvl1pPr>
              <a:defRPr sz="1950">
                <a:latin typeface="Avenir LT Std 45 Book" panose="020B0502020203020204" pitchFamily="34" charset="0"/>
              </a:defRPr>
            </a:lvl1pPr>
            <a:lvl2pPr>
              <a:defRPr sz="1625">
                <a:latin typeface="Avenir LT Std 45 Book" panose="020B0502020203020204" pitchFamily="34" charset="0"/>
              </a:defRPr>
            </a:lvl2pPr>
            <a:lvl3pPr>
              <a:defRPr sz="1463">
                <a:latin typeface="Avenir LT Std 45 Book" panose="020B0502020203020204" pitchFamily="34" charset="0"/>
              </a:defRPr>
            </a:lvl3pPr>
            <a:lvl4pPr>
              <a:defRPr sz="1300">
                <a:latin typeface="Avenir LT Std 45 Book" panose="020B0502020203020204" pitchFamily="34" charset="0"/>
              </a:defRPr>
            </a:lvl4pPr>
            <a:lvl5pPr>
              <a:defRPr sz="1300">
                <a:latin typeface="Avenir LT Std 45 Book" panose="020B05020202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13">
                <a:latin typeface="Avenir LT Std 45 Book" panose="020B0502020203020204" pitchFamily="34" charset="0"/>
              </a:defRPr>
            </a:lvl1pPr>
          </a:lstStyle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LT Std 45 Book" panose="020B0502020203020204" pitchFamily="34" charset="0"/>
              </a:defRPr>
            </a:lvl1pPr>
          </a:lstStyle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633" y="226313"/>
            <a:ext cx="8931330" cy="781095"/>
          </a:xfrm>
        </p:spPr>
        <p:txBody>
          <a:bodyPr>
            <a:normAutofit/>
          </a:bodyPr>
          <a:lstStyle>
            <a:lvl1pPr>
              <a:defRPr sz="2925" b="0" i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Agenda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6250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75" b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840" y="1557339"/>
            <a:ext cx="4641494" cy="4619625"/>
          </a:xfrm>
        </p:spPr>
        <p:txBody>
          <a:bodyPr>
            <a:normAutofit/>
          </a:bodyPr>
          <a:lstStyle>
            <a:lvl1pPr>
              <a:defRPr sz="1950">
                <a:latin typeface="Avenir LT Std 45 Book" panose="020B0502020203020204" pitchFamily="34" charset="0"/>
              </a:defRPr>
            </a:lvl1pPr>
            <a:lvl2pPr>
              <a:defRPr sz="1625">
                <a:latin typeface="Avenir LT Std 45 Book" panose="020B0502020203020204" pitchFamily="34" charset="0"/>
              </a:defRPr>
            </a:lvl2pPr>
            <a:lvl3pPr>
              <a:defRPr sz="1463">
                <a:latin typeface="Avenir LT Std 45 Book" panose="020B0502020203020204" pitchFamily="34" charset="0"/>
              </a:defRPr>
            </a:lvl3pPr>
            <a:lvl4pPr>
              <a:defRPr sz="1300">
                <a:latin typeface="Avenir LT Std 45 Book" panose="020B0502020203020204" pitchFamily="34" charset="0"/>
              </a:defRPr>
            </a:lvl4pPr>
            <a:lvl5pPr>
              <a:defRPr sz="1300">
                <a:latin typeface="Avenir LT Std 45 Book" panose="020B05020202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23335" y="1557339"/>
            <a:ext cx="4710509" cy="4619625"/>
          </a:xfr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90200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dirty="0"/>
              <a:t>Graph</a:t>
            </a:r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529755" y="1557338"/>
            <a:ext cx="6331843" cy="4392612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8580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1840" y="222736"/>
            <a:ext cx="9352003" cy="781095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dirty="0"/>
              <a:t>Table</a:t>
            </a:r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281840" y="1555750"/>
            <a:ext cx="9352003" cy="43942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789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F147C-2877-544D-87AF-CFDACA94CE57}" type="datetime1">
              <a:rPr lang="de-CH" smtClean="0"/>
              <a:t>20.12.2021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127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 flipV="1">
            <a:off x="3920042" y="3730102"/>
            <a:ext cx="0" cy="2169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6053561" y="1577454"/>
            <a:ext cx="0" cy="2169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76374" y="3730101"/>
            <a:ext cx="0" cy="2169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1175414" y="1577455"/>
            <a:ext cx="0" cy="2169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dirty="0"/>
              <a:t>Timeline</a:t>
            </a:r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1038" y="3747448"/>
            <a:ext cx="8543925" cy="0"/>
          </a:xfrm>
          <a:prstGeom prst="line">
            <a:avLst/>
          </a:prstGeom>
          <a:ln w="28575">
            <a:solidFill>
              <a:srgbClr val="025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 userDrawn="1"/>
        </p:nvSpPr>
        <p:spPr>
          <a:xfrm>
            <a:off x="1009083" y="3542731"/>
            <a:ext cx="332664" cy="4094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3753711" y="3525386"/>
            <a:ext cx="332664" cy="4094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894622" y="3542731"/>
            <a:ext cx="332664" cy="4094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8510043" y="3542731"/>
            <a:ext cx="332664" cy="4094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41438" y="1577975"/>
            <a:ext cx="1568450" cy="1651000"/>
          </a:xfrm>
        </p:spPr>
        <p:txBody>
          <a:bodyPr>
            <a:noAutofit/>
          </a:bodyPr>
          <a:lstStyle>
            <a:lvl1pPr>
              <a:defRPr sz="1463" b="1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6164142" y="1577975"/>
            <a:ext cx="1568450" cy="1651000"/>
          </a:xfrm>
        </p:spPr>
        <p:txBody>
          <a:bodyPr>
            <a:noAutofit/>
          </a:bodyPr>
          <a:lstStyle>
            <a:lvl1pPr>
              <a:defRPr sz="1463" b="1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2268426" y="4264499"/>
            <a:ext cx="1568450" cy="1651000"/>
          </a:xfrm>
        </p:spPr>
        <p:txBody>
          <a:bodyPr>
            <a:noAutofit/>
          </a:bodyPr>
          <a:lstStyle>
            <a:lvl1pPr algn="r">
              <a:defRPr sz="1463" b="1"/>
            </a:lvl1pPr>
            <a:lvl2pPr algn="r">
              <a:defRPr sz="1300"/>
            </a:lvl2pPr>
            <a:lvl3pPr algn="r">
              <a:defRPr sz="1138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7024757" y="4264499"/>
            <a:ext cx="1568450" cy="1651000"/>
          </a:xfrm>
        </p:spPr>
        <p:txBody>
          <a:bodyPr>
            <a:noAutofit/>
          </a:bodyPr>
          <a:lstStyle>
            <a:lvl1pPr algn="r">
              <a:defRPr sz="1463" b="1"/>
            </a:lvl1pPr>
            <a:lvl2pPr algn="r">
              <a:defRPr sz="1300"/>
            </a:lvl2pPr>
            <a:lvl3pPr algn="r">
              <a:defRPr sz="1138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2637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dirty="0"/>
              <a:t>Challenges</a:t>
            </a:r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72158" y="1557339"/>
            <a:ext cx="2501449" cy="39973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132393" y="1557339"/>
            <a:ext cx="2501449" cy="39973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67336" y="1805769"/>
            <a:ext cx="2273205" cy="2142840"/>
          </a:xfrm>
        </p:spPr>
        <p:txBody>
          <a:bodyPr>
            <a:noAutofit/>
          </a:bodyPr>
          <a:lstStyle>
            <a:lvl1pPr>
              <a:defRPr sz="1463" b="1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3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138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3702276" y="1557339"/>
            <a:ext cx="2501449" cy="39973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816397" y="1805769"/>
            <a:ext cx="2273205" cy="2142840"/>
          </a:xfrm>
        </p:spPr>
        <p:txBody>
          <a:bodyPr>
            <a:noAutofit/>
          </a:bodyPr>
          <a:lstStyle>
            <a:lvl1pPr>
              <a:defRPr sz="1463" b="1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13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138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7246514" y="1805769"/>
            <a:ext cx="2273205" cy="2142840"/>
          </a:xfrm>
        </p:spPr>
        <p:txBody>
          <a:bodyPr>
            <a:noAutofit/>
          </a:bodyPr>
          <a:lstStyle>
            <a:lvl1pPr>
              <a:defRPr sz="1463" b="1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5201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>
            <a:normAutofit/>
          </a:bodyPr>
          <a:lstStyle>
            <a:lvl1pPr>
              <a:defRPr sz="3900" b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>
            <a:normAutofit/>
          </a:bodyPr>
          <a:lstStyle>
            <a:lvl1pPr marL="0" indent="0">
              <a:buNone/>
              <a:defRPr sz="1625">
                <a:solidFill>
                  <a:schemeClr val="tx1">
                    <a:tint val="75000"/>
                  </a:schemeClr>
                </a:solidFill>
                <a:latin typeface="Avenir LT Std 45 Book" panose="020B0502020203020204" pitchFamily="34" charset="0"/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0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650875"/>
          </a:xfrm>
        </p:spPr>
        <p:txBody>
          <a:bodyPr>
            <a:normAutofit/>
          </a:bodyPr>
          <a:lstStyle>
            <a:lvl1pPr>
              <a:defRPr sz="2275" b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>
            <a:normAutofit/>
          </a:bodyPr>
          <a:lstStyle>
            <a:lvl1pPr marL="0" indent="0">
              <a:buNone/>
              <a:defRPr sz="1625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>
            <a:normAutofit/>
          </a:bodyPr>
          <a:lstStyle>
            <a:lvl1pPr>
              <a:defRPr sz="1950">
                <a:latin typeface="Avenir LT Std 45 Book" panose="020B0502020203020204" pitchFamily="34" charset="0"/>
              </a:defRPr>
            </a:lvl1pPr>
            <a:lvl2pPr>
              <a:defRPr sz="1625">
                <a:latin typeface="Avenir LT Std 45 Book" panose="020B0502020203020204" pitchFamily="34" charset="0"/>
              </a:defRPr>
            </a:lvl2pPr>
            <a:lvl3pPr>
              <a:defRPr sz="1463">
                <a:latin typeface="Avenir LT Std 45 Book" panose="020B0502020203020204" pitchFamily="34" charset="0"/>
              </a:defRPr>
            </a:lvl3pPr>
            <a:lvl4pPr>
              <a:defRPr sz="1300">
                <a:latin typeface="Avenir LT Std 45 Book" panose="020B0502020203020204" pitchFamily="34" charset="0"/>
              </a:defRPr>
            </a:lvl4pPr>
            <a:lvl5pPr>
              <a:defRPr sz="1300">
                <a:latin typeface="Avenir LT Std 45 Book" panose="020B0502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625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>
            <a:normAutofit/>
          </a:bodyPr>
          <a:lstStyle>
            <a:lvl1pPr>
              <a:defRPr sz="1950">
                <a:latin typeface="Avenir LT Std 45 Book" panose="020B0502020203020204" pitchFamily="34" charset="0"/>
              </a:defRPr>
            </a:lvl1pPr>
            <a:lvl2pPr>
              <a:defRPr sz="1625">
                <a:latin typeface="Avenir LT Std 45 Book" panose="020B0502020203020204" pitchFamily="34" charset="0"/>
              </a:defRPr>
            </a:lvl2pPr>
            <a:lvl3pPr>
              <a:defRPr sz="1463">
                <a:latin typeface="Avenir LT Std 45 Book" panose="020B0502020203020204" pitchFamily="34" charset="0"/>
              </a:defRPr>
            </a:lvl3pPr>
            <a:lvl4pPr>
              <a:defRPr sz="1300">
                <a:latin typeface="Avenir LT Std 45 Book" panose="020B0502020203020204" pitchFamily="34" charset="0"/>
              </a:defRPr>
            </a:lvl4pPr>
            <a:lvl5pPr>
              <a:defRPr sz="1300">
                <a:latin typeface="Avenir LT Std 45 Book" panose="020B05020202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54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3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37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7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55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70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2D76-2605-2D4A-A406-A05EDF5521F1}" type="datetime1">
              <a:rPr lang="de-CH" smtClean="0"/>
              <a:t>20.12.2021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81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7AAD6-0464-D241-BAEF-8FECFC036B3B}" type="datetime1">
              <a:rPr lang="de-CH" smtClean="0"/>
              <a:t>20.12.2021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66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CEBB-647E-8F4A-8043-ECAA5E206730}" type="datetime1">
              <a:rPr lang="de-CH" smtClean="0"/>
              <a:t>20.12.2021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83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07FD-61DD-9F41-BD20-DF5D9405F65D}" type="datetime1">
              <a:rPr lang="de-CH" smtClean="0"/>
              <a:t>20.12.2021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52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8AFB-AA4A-0B4C-A1F6-B78153F017E0}" type="datetime1">
              <a:rPr lang="de-CH" smtClean="0"/>
              <a:t>20.12.2021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2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1930-349B-7D46-9F7A-E3E4456D8055}" type="datetime1">
              <a:rPr lang="de-CH" smtClean="0"/>
              <a:t>20.12.2021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PV séance de travail, 1.9.2021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00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A9019-203E-5A42-A17E-7A015CA44388}" type="datetime1">
              <a:rPr lang="de-CH" smtClean="0"/>
              <a:t>20.12.2021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PV séance de travail, 1.9.2021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B0FDB-972E-164D-878F-276BAECB676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25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AAFAB09F-7C08-494E-B9C0-7A4F9C106A61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 defTabSz="742950"/>
              <a:t>20.12.2021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9C8D742C-E9C5-44BC-8380-DE2E83209A4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 defTabSz="742950"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7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9906000" cy="1018345"/>
          </a:xfrm>
          <a:prstGeom prst="rect">
            <a:avLst/>
          </a:prstGeom>
          <a:solidFill>
            <a:srgbClr val="27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IN" sz="1463">
              <a:solidFill>
                <a:srgbClr val="FFFCF9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1840" y="208222"/>
            <a:ext cx="9352003" cy="781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heading here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40" y="1578885"/>
            <a:ext cx="93520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Larger point here ( in bold ) </a:t>
            </a:r>
          </a:p>
          <a:p>
            <a:pPr lvl="1"/>
            <a:r>
              <a:rPr lang="en-US" dirty="0"/>
              <a:t>Second level (Normal body text)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2447D393-8E64-42F1-9DF6-9F7270657BBE}" type="datetimeFigureOut">
              <a:rPr lang="en-IN" smtClean="0">
                <a:solidFill>
                  <a:srgbClr val="27547D">
                    <a:tint val="75000"/>
                  </a:srgbClr>
                </a:solidFill>
              </a:rPr>
              <a:pPr defTabSz="742950"/>
              <a:t>20-12-2021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 defTabSz="742950"/>
              <a:t>‹N°›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  <p:pic>
        <p:nvPicPr>
          <p:cNvPr id="7" name="Picture 2" descr="Sofies_LogoSmall.jpg">
            <a:extLst>
              <a:ext uri="{FF2B5EF4-FFF2-40B4-BE49-F238E27FC236}">
                <a16:creationId xmlns="" xmlns:a16="http://schemas.microsoft.com/office/drawing/2014/main" id="{E9612722-A7F9-2C48-A684-67C45DE7CD7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62" y="6356350"/>
            <a:ext cx="63510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9A90D3B-649A-4849-88EB-37E2D31290F7}"/>
              </a:ext>
            </a:extLst>
          </p:cNvPr>
          <p:cNvSpPr/>
          <p:nvPr userDrawn="1"/>
        </p:nvSpPr>
        <p:spPr>
          <a:xfrm>
            <a:off x="-682568" y="-1347525"/>
            <a:ext cx="1981965" cy="704850"/>
          </a:xfrm>
          <a:prstGeom prst="rect">
            <a:avLst/>
          </a:prstGeom>
          <a:solidFill>
            <a:srgbClr val="27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en-GB" sz="2275" dirty="0">
                <a:solidFill>
                  <a:srgbClr val="FFFCF9"/>
                </a:solidFill>
                <a:latin typeface="Effra Heavy" panose="02000906080000020004" pitchFamily="2" charset="0"/>
              </a:rPr>
              <a:t>#</a:t>
            </a:r>
            <a:r>
              <a:rPr lang="pt-BR" sz="1463" dirty="0">
                <a:solidFill>
                  <a:srgbClr val="FFFCF9"/>
                </a:solidFill>
              </a:rPr>
              <a:t>R: 39 G: 84 B: 125</a:t>
            </a:r>
            <a:endParaRPr lang="en-GB" sz="2275" dirty="0">
              <a:solidFill>
                <a:srgbClr val="FFFCF9"/>
              </a:solidFill>
              <a:latin typeface="Effra Heavy" panose="0200090608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959F98A-5868-4FBB-86F9-285B703F3262}"/>
              </a:ext>
            </a:extLst>
          </p:cNvPr>
          <p:cNvSpPr/>
          <p:nvPr userDrawn="1"/>
        </p:nvSpPr>
        <p:spPr>
          <a:xfrm>
            <a:off x="1299397" y="-1347525"/>
            <a:ext cx="1981965" cy="704850"/>
          </a:xfrm>
          <a:prstGeom prst="rect">
            <a:avLst/>
          </a:prstGeom>
          <a:solidFill>
            <a:srgbClr val="F04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en-GB" sz="2275" dirty="0">
                <a:solidFill>
                  <a:srgbClr val="FFFCF9"/>
                </a:solidFill>
                <a:latin typeface="Effra Heavy" panose="02000906080000020004" pitchFamily="2" charset="0"/>
              </a:rPr>
              <a:t>#</a:t>
            </a:r>
            <a:r>
              <a:rPr lang="pt-BR" sz="1463" dirty="0">
                <a:solidFill>
                  <a:srgbClr val="FFFCF9"/>
                </a:solidFill>
              </a:rPr>
              <a:t>R: 240 G: 71 B: 114</a:t>
            </a:r>
            <a:endParaRPr lang="en-GB" sz="2275" dirty="0">
              <a:solidFill>
                <a:srgbClr val="FFFCF9"/>
              </a:solidFill>
              <a:latin typeface="Effra Heavy" panose="0200090608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E9B79E9-1505-472B-B9AB-98263981C439}"/>
              </a:ext>
            </a:extLst>
          </p:cNvPr>
          <p:cNvSpPr/>
          <p:nvPr userDrawn="1"/>
        </p:nvSpPr>
        <p:spPr>
          <a:xfrm>
            <a:off x="3281363" y="-1347525"/>
            <a:ext cx="1981965" cy="704850"/>
          </a:xfrm>
          <a:prstGeom prst="rect">
            <a:avLst/>
          </a:prstGeom>
          <a:solidFill>
            <a:srgbClr val="FF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en-GB" sz="2275" dirty="0">
                <a:solidFill>
                  <a:srgbClr val="FFFCF9"/>
                </a:solidFill>
                <a:latin typeface="Effra Heavy" panose="02000906080000020004" pitchFamily="2" charset="0"/>
              </a:rPr>
              <a:t>#</a:t>
            </a:r>
            <a:r>
              <a:rPr lang="pt-BR" sz="1463" dirty="0">
                <a:solidFill>
                  <a:srgbClr val="FFFCF9"/>
                </a:solidFill>
              </a:rPr>
              <a:t>R: 255 G: 208 B: 104</a:t>
            </a:r>
            <a:endParaRPr lang="en-GB" sz="2275" dirty="0">
              <a:solidFill>
                <a:srgbClr val="FFFCF9"/>
              </a:solidFill>
              <a:latin typeface="Effra Heavy" panose="0200090608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4C76612-3B8C-4C5E-9EEE-F52142BB2B6B}"/>
              </a:ext>
            </a:extLst>
          </p:cNvPr>
          <p:cNvSpPr/>
          <p:nvPr userDrawn="1"/>
        </p:nvSpPr>
        <p:spPr>
          <a:xfrm>
            <a:off x="5259501" y="-1347525"/>
            <a:ext cx="1981965" cy="704850"/>
          </a:xfrm>
          <a:prstGeom prst="rect">
            <a:avLst/>
          </a:prstGeom>
          <a:solidFill>
            <a:srgbClr val="06D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en-GB" sz="2275" dirty="0">
                <a:solidFill>
                  <a:srgbClr val="FFFCF9"/>
                </a:solidFill>
                <a:latin typeface="Effra Heavy" panose="02000906080000020004" pitchFamily="2" charset="0"/>
              </a:rPr>
              <a:t>#</a:t>
            </a:r>
            <a:r>
              <a:rPr lang="pt-BR" sz="1463" dirty="0">
                <a:solidFill>
                  <a:srgbClr val="FFFCF9"/>
                </a:solidFill>
              </a:rPr>
              <a:t>R: 6 G: 215 B: 160</a:t>
            </a:r>
            <a:endParaRPr lang="en-GB" sz="2275" dirty="0">
              <a:solidFill>
                <a:srgbClr val="FFFCF9"/>
              </a:solidFill>
              <a:latin typeface="Effra Heavy" panose="0200090608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72FE0E7-1869-45EF-B7D6-4B6EB320DA21}"/>
              </a:ext>
            </a:extLst>
          </p:cNvPr>
          <p:cNvSpPr/>
          <p:nvPr userDrawn="1"/>
        </p:nvSpPr>
        <p:spPr>
          <a:xfrm>
            <a:off x="7241467" y="-1347525"/>
            <a:ext cx="1981965" cy="704850"/>
          </a:xfrm>
          <a:prstGeom prst="rect">
            <a:avLst/>
          </a:prstGeom>
          <a:solidFill>
            <a:srgbClr val="FF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en-GB" sz="2275" dirty="0">
                <a:solidFill>
                  <a:srgbClr val="FFFCF9">
                    <a:lumMod val="65000"/>
                  </a:srgbClr>
                </a:solidFill>
                <a:latin typeface="Effra Heavy" panose="02000906080000020004" pitchFamily="2" charset="0"/>
              </a:rPr>
              <a:t>#</a:t>
            </a:r>
            <a:r>
              <a:rPr lang="pt-BR" sz="1463" dirty="0">
                <a:solidFill>
                  <a:srgbClr val="FFFCF9">
                    <a:lumMod val="50000"/>
                  </a:srgbClr>
                </a:solidFill>
              </a:rPr>
              <a:t>R: 255 G: 252 B: 249</a:t>
            </a:r>
            <a:endParaRPr lang="en-GB" sz="2275" dirty="0">
              <a:solidFill>
                <a:srgbClr val="FFFCF9">
                  <a:lumMod val="50000"/>
                </a:srgbClr>
              </a:solidFill>
              <a:latin typeface="Effra Heavy" panose="020009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3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2925" b="0" kern="1200">
          <a:solidFill>
            <a:srgbClr val="FFFCF9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Clr>
          <a:schemeClr val="tx1">
            <a:lumMod val="65000"/>
            <a:lumOff val="35000"/>
          </a:schemeClr>
        </a:buClr>
        <a:buFont typeface="Wingdings" panose="05000000000000000000" pitchFamily="2" charset="2"/>
        <a:buChar char="§"/>
        <a:defRPr sz="1950" kern="1200" baseline="0">
          <a:solidFill>
            <a:schemeClr val="bg2">
              <a:lumMod val="25000"/>
            </a:schemeClr>
          </a:solidFill>
          <a:latin typeface="Avenir LT Std 45 Book" panose="020B0502020203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66316" indent="-144463" algn="l" defTabSz="742950" rtl="0" eaLnBrk="1" latinLnBrk="0" hangingPunct="1">
        <a:lnSpc>
          <a:spcPct val="90000"/>
        </a:lnSpc>
        <a:spcBef>
          <a:spcPts val="406"/>
        </a:spcBef>
        <a:buClr>
          <a:schemeClr val="tx1">
            <a:lumMod val="65000"/>
            <a:lumOff val="35000"/>
          </a:schemeClr>
        </a:buClr>
        <a:buFont typeface="Wingdings" panose="05000000000000000000" pitchFamily="2" charset="2"/>
        <a:buChar char="§"/>
        <a:defRPr sz="1625" kern="1200">
          <a:solidFill>
            <a:schemeClr val="bg2">
              <a:lumMod val="25000"/>
            </a:schemeClr>
          </a:solidFill>
          <a:latin typeface="Avenir LT Std 45 Book" panose="020B0502020203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798414" indent="-108347" algn="l" defTabSz="742950" rtl="0" eaLnBrk="1" latinLnBrk="0" hangingPunct="1">
        <a:lnSpc>
          <a:spcPct val="90000"/>
        </a:lnSpc>
        <a:spcBef>
          <a:spcPts val="406"/>
        </a:spcBef>
        <a:buClr>
          <a:schemeClr val="tx1">
            <a:lumMod val="65000"/>
            <a:lumOff val="35000"/>
          </a:schemeClr>
        </a:buClr>
        <a:buFont typeface="Wingdings" panose="05000000000000000000" pitchFamily="2" charset="2"/>
        <a:buChar char="§"/>
        <a:defRPr sz="1463" kern="1200">
          <a:solidFill>
            <a:schemeClr val="bg2">
              <a:lumMod val="25000"/>
            </a:schemeClr>
          </a:solidFill>
          <a:latin typeface="Avenir LT Std 45 Book" panose="020B0502020203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020267" indent="-77391" algn="l" defTabSz="742950" rtl="0" eaLnBrk="1" latinLnBrk="0" hangingPunct="1">
        <a:lnSpc>
          <a:spcPct val="90000"/>
        </a:lnSpc>
        <a:spcBef>
          <a:spcPts val="406"/>
        </a:spcBef>
        <a:buClr>
          <a:schemeClr val="tx1">
            <a:lumMod val="65000"/>
            <a:lumOff val="35000"/>
          </a:schemeClr>
        </a:buClr>
        <a:buFont typeface="Wingdings" panose="05000000000000000000" pitchFamily="2" charset="2"/>
        <a:buChar char="§"/>
        <a:defRPr sz="1300" kern="1200">
          <a:solidFill>
            <a:schemeClr val="bg2">
              <a:lumMod val="25000"/>
            </a:schemeClr>
          </a:solidFill>
          <a:latin typeface="Avenir LT Std 45 Book" panose="020B0502020203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29755" indent="-43855" algn="l" defTabSz="742950" rtl="0" eaLnBrk="1" latinLnBrk="0" hangingPunct="1">
        <a:lnSpc>
          <a:spcPct val="90000"/>
        </a:lnSpc>
        <a:spcBef>
          <a:spcPts val="406"/>
        </a:spcBef>
        <a:buClr>
          <a:schemeClr val="tx1">
            <a:lumMod val="65000"/>
            <a:lumOff val="35000"/>
          </a:schemeClr>
        </a:buClr>
        <a:buFont typeface="Wingdings" panose="05000000000000000000" pitchFamily="2" charset="2"/>
        <a:buChar char="§"/>
        <a:defRPr sz="1300" kern="1200">
          <a:solidFill>
            <a:schemeClr val="bg2">
              <a:lumMod val="25000"/>
            </a:schemeClr>
          </a:solidFill>
          <a:latin typeface="Avenir LT Std 45 Book" panose="020B0502020203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>
          <p15:clr>
            <a:srgbClr val="F26B43"/>
          </p15:clr>
        </p15:guide>
        <p15:guide id="2" pos="3817">
          <p15:clr>
            <a:srgbClr val="F26B43"/>
          </p15:clr>
        </p15:guide>
        <p15:guide id="3" orient="horz" pos="119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211">
          <p15:clr>
            <a:srgbClr val="F26B43"/>
          </p15:clr>
        </p15:guide>
        <p15:guide id="7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lerun.ch/menu-principal/le-run/association-run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12800" y="4063844"/>
            <a:ext cx="8529889" cy="1034129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CH" altLang="fr-FR" sz="3400" b="1" dirty="0" smtClean="0">
                <a:solidFill>
                  <a:srgbClr val="305488"/>
                </a:solidFill>
                <a:latin typeface="Calibri" panose="020F0502020204030204" pitchFamily="34" charset="0"/>
              </a:rPr>
              <a:t>PDR Sarine - volet zones d’activités</a:t>
            </a:r>
            <a:br>
              <a:rPr lang="fr-CH" altLang="fr-FR" sz="3400" b="1" dirty="0" smtClean="0">
                <a:solidFill>
                  <a:srgbClr val="305488"/>
                </a:solidFill>
                <a:latin typeface="Calibri" panose="020F0502020204030204" pitchFamily="34" charset="0"/>
              </a:rPr>
            </a:br>
            <a:r>
              <a:rPr lang="fr-CH" altLang="fr-FR" sz="3400" b="1" dirty="0" smtClean="0">
                <a:solidFill>
                  <a:srgbClr val="305488"/>
                </a:solidFill>
                <a:latin typeface="Calibri" panose="020F0502020204030204" pitchFamily="34" charset="0"/>
              </a:rPr>
              <a:t>Atelier III</a:t>
            </a:r>
            <a:r>
              <a:rPr lang="fr-CH" altLang="fr-FR" sz="3400" b="1" dirty="0">
                <a:solidFill>
                  <a:srgbClr val="305488"/>
                </a:solidFill>
                <a:latin typeface="Calibri" panose="020F0502020204030204" pitchFamily="34" charset="0"/>
              </a:rPr>
              <a:t> </a:t>
            </a:r>
            <a:r>
              <a:rPr lang="fr-CH" altLang="fr-FR" sz="3400" b="1" dirty="0" smtClean="0">
                <a:solidFill>
                  <a:srgbClr val="305488"/>
                </a:solidFill>
                <a:latin typeface="Calibri" panose="020F0502020204030204" pitchFamily="34" charset="0"/>
              </a:rPr>
              <a:t>- 10.11.2021</a:t>
            </a:r>
            <a:endParaRPr lang="fr-CH" altLang="fr-FR" sz="3400" b="1" dirty="0">
              <a:latin typeface="Calibri" panose="020F0502020204030204" pitchFamily="34" charset="0"/>
            </a:endParaRPr>
          </a:p>
        </p:txBody>
      </p:sp>
      <p:pic>
        <p:nvPicPr>
          <p:cNvPr id="50179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91" y="1405761"/>
            <a:ext cx="14509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52" y="1194624"/>
            <a:ext cx="838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6461553" y="1062862"/>
            <a:ext cx="969963" cy="968375"/>
          </a:xfrm>
          <a:prstGeom prst="ellipse">
            <a:avLst/>
          </a:prstGeom>
          <a:solidFill>
            <a:srgbClr val="E5158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prstClr val="white"/>
              </a:solidFill>
            </a:endParaRPr>
          </a:p>
        </p:txBody>
      </p:sp>
      <p:pic>
        <p:nvPicPr>
          <p:cNvPr id="50182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16" y="2031236"/>
            <a:ext cx="102552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53" y="2077275"/>
            <a:ext cx="56356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/>
          <p:cNvSpPr/>
          <p:nvPr/>
        </p:nvSpPr>
        <p:spPr>
          <a:xfrm>
            <a:off x="6307565" y="1848674"/>
            <a:ext cx="1346200" cy="1370012"/>
          </a:xfrm>
          <a:prstGeom prst="ellipse">
            <a:avLst/>
          </a:prstGeom>
          <a:solidFill>
            <a:srgbClr val="009AB2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prstClr val="white"/>
              </a:solidFill>
            </a:endParaRPr>
          </a:p>
        </p:txBody>
      </p:sp>
      <p:pic>
        <p:nvPicPr>
          <p:cNvPr id="50185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r="6856" b="14261"/>
          <a:stretch>
            <a:fillRect/>
          </a:stretch>
        </p:blipFill>
        <p:spPr bwMode="auto">
          <a:xfrm>
            <a:off x="7234665" y="680274"/>
            <a:ext cx="5905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e 14"/>
          <p:cNvSpPr/>
          <p:nvPr/>
        </p:nvSpPr>
        <p:spPr>
          <a:xfrm>
            <a:off x="7167991" y="599312"/>
            <a:ext cx="790575" cy="803275"/>
          </a:xfrm>
          <a:prstGeom prst="ellipse">
            <a:avLst/>
          </a:prstGeom>
          <a:solidFill>
            <a:srgbClr val="009DE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689903" y="1242250"/>
            <a:ext cx="1800225" cy="1800225"/>
          </a:xfrm>
          <a:prstGeom prst="ellipse">
            <a:avLst/>
          </a:prstGeom>
          <a:solidFill>
            <a:srgbClr val="F49802">
              <a:alpha val="4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prstClr val="white"/>
              </a:solidFill>
            </a:endParaRPr>
          </a:p>
        </p:txBody>
      </p:sp>
      <p:pic>
        <p:nvPicPr>
          <p:cNvPr id="50188" name="Imag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3" y="5408083"/>
            <a:ext cx="1322048" cy="117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RÃ©sultat de recherche d'images pour &quot;logo Ã©tat fribourg&quot;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724" y="5684454"/>
            <a:ext cx="1011555" cy="899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9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9F82D4CC-F27C-034C-9040-97732A686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65" y="737209"/>
            <a:ext cx="7705871" cy="557212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AA54086A-E943-0641-9EAC-AEE90A33097F}"/>
              </a:ext>
            </a:extLst>
          </p:cNvPr>
          <p:cNvSpPr/>
          <p:nvPr/>
        </p:nvSpPr>
        <p:spPr>
          <a:xfrm>
            <a:off x="1739819" y="2034996"/>
            <a:ext cx="1843269" cy="545457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	SyZact: Récolte des données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2FCF568A-A299-B34B-8CE9-D26ECF09851D}"/>
              </a:ext>
            </a:extLst>
          </p:cNvPr>
          <p:cNvSpPr/>
          <p:nvPr/>
        </p:nvSpPr>
        <p:spPr>
          <a:xfrm>
            <a:off x="1739818" y="2662302"/>
            <a:ext cx="1899378" cy="1062462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	Analyse des données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066EAC8F-540D-8646-9F06-0D33C2C2A120}"/>
              </a:ext>
            </a:extLst>
          </p:cNvPr>
          <p:cNvSpPr/>
          <p:nvPr/>
        </p:nvSpPr>
        <p:spPr>
          <a:xfrm>
            <a:off x="1739817" y="3177013"/>
            <a:ext cx="1899379" cy="1062462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	Stratégie ZA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E000AE27-B676-CE48-82BE-CB635480D55C}"/>
              </a:ext>
            </a:extLst>
          </p:cNvPr>
          <p:cNvSpPr/>
          <p:nvPr/>
        </p:nvSpPr>
        <p:spPr>
          <a:xfrm>
            <a:off x="1739817" y="3627498"/>
            <a:ext cx="1843269" cy="1425267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	Communication ZA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EEDA2C98-9112-224C-BE0A-499FC634FDEB}"/>
              </a:ext>
            </a:extLst>
          </p:cNvPr>
          <p:cNvSpPr txBox="1"/>
          <p:nvPr/>
        </p:nvSpPr>
        <p:spPr>
          <a:xfrm rot="16200000">
            <a:off x="2651522" y="3613098"/>
            <a:ext cx="2435030" cy="200055"/>
          </a:xfrm>
          <a:prstGeom prst="rect">
            <a:avLst/>
          </a:prstGeom>
          <a:solidFill>
            <a:srgbClr val="7F7F7F"/>
          </a:solidFill>
          <a:ln w="12700">
            <a:solidFill>
              <a:srgbClr val="FF0000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 defTabSz="742950"/>
            <a:r>
              <a:rPr lang="fr-CH" sz="1300" b="1" dirty="0">
                <a:solidFill>
                  <a:srgbClr val="27547D"/>
                </a:solidFill>
              </a:rPr>
              <a:t>Coordination régional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F36D219E-B9D2-C44E-BE65-323C953D82BC}"/>
              </a:ext>
            </a:extLst>
          </p:cNvPr>
          <p:cNvSpPr/>
          <p:nvPr/>
        </p:nvSpPr>
        <p:spPr>
          <a:xfrm>
            <a:off x="4031364" y="2063209"/>
            <a:ext cx="1905573" cy="1034488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	Mobilisation de terrains à bâtir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386CEDFB-8F8A-8F4B-A5A8-C574CF01AC21}"/>
              </a:ext>
            </a:extLst>
          </p:cNvPr>
          <p:cNvSpPr/>
          <p:nvPr/>
        </p:nvSpPr>
        <p:spPr>
          <a:xfrm>
            <a:off x="4031364" y="3202368"/>
            <a:ext cx="1905573" cy="1151684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	Report des droits à bâtir en ZA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A70CC291-ECB7-6A43-8C82-7265C4D935AB}"/>
              </a:ext>
            </a:extLst>
          </p:cNvPr>
          <p:cNvSpPr/>
          <p:nvPr/>
        </p:nvSpPr>
        <p:spPr>
          <a:xfrm>
            <a:off x="4031364" y="4447233"/>
            <a:ext cx="1905573" cy="1034488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	Nouvelles mises en zone (ZA)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="" xmlns:a16="http://schemas.microsoft.com/office/drawing/2014/main" id="{FC259484-0258-ED4D-AD8D-0836BCE08410}"/>
              </a:ext>
            </a:extLst>
          </p:cNvPr>
          <p:cNvCxnSpPr/>
          <p:nvPr/>
        </p:nvCxnSpPr>
        <p:spPr>
          <a:xfrm>
            <a:off x="4154987" y="2439186"/>
            <a:ext cx="0" cy="517244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="" xmlns:a16="http://schemas.microsoft.com/office/drawing/2014/main" id="{80DDFCEB-7BF9-1B46-8B0C-409785D2B0B9}"/>
              </a:ext>
            </a:extLst>
          </p:cNvPr>
          <p:cNvCxnSpPr/>
          <p:nvPr/>
        </p:nvCxnSpPr>
        <p:spPr>
          <a:xfrm>
            <a:off x="4164188" y="3628530"/>
            <a:ext cx="0" cy="517244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="" xmlns:a16="http://schemas.microsoft.com/office/drawing/2014/main" id="{7053594A-B3A1-5A46-8DE7-B9446C292C12}"/>
              </a:ext>
            </a:extLst>
          </p:cNvPr>
          <p:cNvSpPr/>
          <p:nvPr/>
        </p:nvSpPr>
        <p:spPr>
          <a:xfrm rot="16200000">
            <a:off x="3823730" y="2421479"/>
            <a:ext cx="1034489" cy="29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29" indent="-9029" defTabSz="742950"/>
            <a:r>
              <a:rPr lang="fr-CH" sz="853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 Synthèse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="" xmlns:a16="http://schemas.microsoft.com/office/drawing/2014/main" id="{BC01071B-206C-1548-81F8-EB9EBE9AE206}"/>
              </a:ext>
            </a:extLst>
          </p:cNvPr>
          <p:cNvSpPr/>
          <p:nvPr/>
        </p:nvSpPr>
        <p:spPr>
          <a:xfrm rot="16200000">
            <a:off x="3823731" y="3607302"/>
            <a:ext cx="1034489" cy="29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29" indent="-9029" defTabSz="742950"/>
            <a:r>
              <a:rPr lang="fr-CH" sz="853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 Synthèse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="" xmlns:a16="http://schemas.microsoft.com/office/drawing/2014/main" id="{392439AD-8BF9-2744-B9AE-985C2C189E5F}"/>
              </a:ext>
            </a:extLst>
          </p:cNvPr>
          <p:cNvSpPr/>
          <p:nvPr/>
        </p:nvSpPr>
        <p:spPr>
          <a:xfrm>
            <a:off x="6308141" y="2016188"/>
            <a:ext cx="1905573" cy="564265"/>
          </a:xfrm>
          <a:prstGeom prst="rect">
            <a:avLst/>
          </a:prstGeom>
          <a:solidFill>
            <a:srgbClr val="E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	Mise à jour du plan directeur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="" xmlns:a16="http://schemas.microsoft.com/office/drawing/2014/main" id="{22F397B2-9B5F-B64F-88B4-2E6D6CAFEB3F}"/>
              </a:ext>
            </a:extLst>
          </p:cNvPr>
          <p:cNvSpPr/>
          <p:nvPr/>
        </p:nvSpPr>
        <p:spPr>
          <a:xfrm>
            <a:off x="6308141" y="2552244"/>
            <a:ext cx="1905573" cy="864154"/>
          </a:xfrm>
          <a:prstGeom prst="rect">
            <a:avLst/>
          </a:prstGeom>
          <a:solidFill>
            <a:srgbClr val="E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	Programme de planification et développement régional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="" xmlns:a16="http://schemas.microsoft.com/office/drawing/2014/main" id="{45F5F0B8-ED48-454B-8BD2-227D9AF36D94}"/>
              </a:ext>
            </a:extLst>
          </p:cNvPr>
          <p:cNvSpPr/>
          <p:nvPr/>
        </p:nvSpPr>
        <p:spPr>
          <a:xfrm>
            <a:off x="6308141" y="3390528"/>
            <a:ext cx="1905573" cy="1945856"/>
          </a:xfrm>
          <a:prstGeom prst="rect">
            <a:avLst/>
          </a:prstGeom>
          <a:solidFill>
            <a:srgbClr val="E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	Mise en œuvre de la gestion de ZA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Projet  de PDR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Participation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r>
              <a:rPr lang="fr-CH" sz="1138" b="1" dirty="0">
                <a:solidFill>
                  <a:srgbClr val="FFFCF9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Examen préalable, prise de décision, validation</a:t>
            </a: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809" indent="-252809" defTabSz="742950"/>
            <a:endParaRPr lang="fr-CH" sz="1138" b="1" dirty="0">
              <a:solidFill>
                <a:srgbClr val="FFFCF9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="" xmlns:a16="http://schemas.microsoft.com/office/drawing/2014/main" id="{06599E59-93E0-E240-B4B5-6D76009427AC}"/>
              </a:ext>
            </a:extLst>
          </p:cNvPr>
          <p:cNvSpPr txBox="1"/>
          <p:nvPr/>
        </p:nvSpPr>
        <p:spPr>
          <a:xfrm rot="16200000">
            <a:off x="4934490" y="3613098"/>
            <a:ext cx="2435030" cy="200055"/>
          </a:xfrm>
          <a:prstGeom prst="rect">
            <a:avLst/>
          </a:prstGeom>
          <a:solidFill>
            <a:srgbClr val="7F7F7F"/>
          </a:solidFill>
          <a:ln w="12700">
            <a:solidFill>
              <a:srgbClr val="FF0000"/>
            </a:solidFill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 defTabSz="742950"/>
            <a:r>
              <a:rPr lang="fr-CH" sz="1300" b="1" dirty="0">
                <a:solidFill>
                  <a:srgbClr val="27547D"/>
                </a:solidFill>
              </a:rPr>
              <a:t>Coordination régional</a:t>
            </a:r>
          </a:p>
        </p:txBody>
      </p:sp>
      <p:sp>
        <p:nvSpPr>
          <p:cNvPr id="25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 txBox="1">
            <a:spLocks/>
          </p:cNvSpPr>
          <p:nvPr/>
        </p:nvSpPr>
        <p:spPr>
          <a:xfrm>
            <a:off x="320522" y="166771"/>
            <a:ext cx="8931330" cy="8428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800" b="1" dirty="0">
                <a:solidFill>
                  <a:schemeClr val="bg1">
                    <a:lumMod val="10000"/>
                  </a:schemeClr>
                </a:solidFill>
              </a:rPr>
              <a:t>Eléments clés d’une gestion ZACT</a:t>
            </a:r>
            <a:endParaRPr lang="de-DE" sz="3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57350" y="1238250"/>
            <a:ext cx="133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solidFill>
                  <a:srgbClr val="000000"/>
                </a:solidFill>
                <a:latin typeface="+mj-lt"/>
              </a:rPr>
              <a:t>c</a:t>
            </a:r>
            <a:r>
              <a:rPr lang="fr-CH" sz="1200" b="1" dirty="0" smtClean="0">
                <a:solidFill>
                  <a:srgbClr val="000000"/>
                </a:solidFill>
                <a:latin typeface="+mj-lt"/>
              </a:rPr>
              <a:t>antonale/</a:t>
            </a:r>
            <a:endParaRPr lang="fr-CH" sz="12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37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23" y="507787"/>
            <a:ext cx="8931330" cy="634640"/>
          </a:xfrm>
        </p:spPr>
        <p:txBody>
          <a:bodyPr>
            <a:noAutofit/>
          </a:bodyPr>
          <a:lstStyle/>
          <a:p>
            <a:r>
              <a:rPr lang="fr-CH" sz="3800" b="1" dirty="0" smtClean="0"/>
              <a:t>Résultats des ateliers: </a:t>
            </a:r>
            <a:r>
              <a:rPr lang="fr-CH" sz="3800" b="1" dirty="0"/>
              <a:t>a</a:t>
            </a:r>
            <a:r>
              <a:rPr lang="fr-CH" sz="3800" b="1" dirty="0" smtClean="0"/>
              <a:t>spects de gestion</a:t>
            </a:r>
            <a:endParaRPr lang="fr-CH" sz="3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926" y="1377799"/>
            <a:ext cx="9252899" cy="431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fr-CH" sz="2250" dirty="0" smtClean="0"/>
              <a:t>Gestion </a:t>
            </a:r>
            <a:r>
              <a:rPr lang="fr-CH" sz="2250" dirty="0"/>
              <a:t>centralisée mais entités locales et autres partenaires à </a:t>
            </a:r>
            <a:r>
              <a:rPr lang="fr-CH" sz="2250" dirty="0" smtClean="0"/>
              <a:t>impliquer</a:t>
            </a:r>
            <a:r>
              <a:rPr lang="fr-CH" sz="2250" dirty="0"/>
              <a:t>, gestion et de promotion </a:t>
            </a:r>
            <a:r>
              <a:rPr lang="fr-CH" sz="2250" dirty="0" smtClean="0"/>
              <a:t>à effectuer en continue</a:t>
            </a:r>
            <a:endParaRPr lang="fr-CH" sz="2250" dirty="0"/>
          </a:p>
          <a:p>
            <a:pPr marL="232172" indent="-232172">
              <a:spcBef>
                <a:spcPts val="300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fr-CH" sz="2250" dirty="0" smtClean="0"/>
              <a:t>Organe de gestion devrait intégrer une structure existante, idéalement gérée par des professionnels (aménagistes, économistes, juristes, …) ayant des </a:t>
            </a:r>
            <a:r>
              <a:rPr lang="fr-FR" sz="2250" dirty="0" smtClean="0"/>
              <a:t>compétences de coordination, communication et décision</a:t>
            </a:r>
          </a:p>
          <a:p>
            <a:pPr marL="232172" indent="-232172">
              <a:spcBef>
                <a:spcPts val="300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fr-FR" sz="2250" dirty="0" smtClean="0"/>
              <a:t>La mise en place du PDR devrait avoir une personne dédiée exclusivement à cette activité, ainsi qu’une commission des zones d'activités </a:t>
            </a:r>
            <a:endParaRPr lang="fr-CH" sz="2250" dirty="0" smtClean="0"/>
          </a:p>
          <a:p>
            <a:pPr marL="232172" indent="-232172">
              <a:spcBef>
                <a:spcPts val="300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fr-CH" sz="2250" dirty="0" smtClean="0"/>
              <a:t>Collecter </a:t>
            </a:r>
            <a:r>
              <a:rPr lang="fr-CH" sz="2250" dirty="0"/>
              <a:t>les informations de terrain auprès des communes et leur servir de </a:t>
            </a:r>
            <a:r>
              <a:rPr lang="fr-CH" sz="2250" dirty="0" smtClean="0"/>
              <a:t>conseil </a:t>
            </a:r>
            <a:r>
              <a:rPr lang="fr-CH" sz="2250" dirty="0"/>
              <a:t>et </a:t>
            </a:r>
            <a:r>
              <a:rPr lang="fr-CH" sz="2250" dirty="0" smtClean="0"/>
              <a:t>de </a:t>
            </a:r>
            <a:r>
              <a:rPr lang="fr-CH" sz="2250" dirty="0"/>
              <a:t>relai avec </a:t>
            </a:r>
            <a:r>
              <a:rPr lang="fr-CH" sz="2250" dirty="0" smtClean="0"/>
              <a:t>les instances cantonales</a:t>
            </a:r>
          </a:p>
          <a:p>
            <a:pPr marL="232172" indent="-232172">
              <a:spcBef>
                <a:spcPts val="300"/>
              </a:spcBef>
              <a:spcAft>
                <a:spcPts val="488"/>
              </a:spcAft>
              <a:buFont typeface="Arial" panose="020B0604020202020204" pitchFamily="34" charset="0"/>
              <a:buChar char="•"/>
            </a:pPr>
            <a:r>
              <a:rPr lang="fr-CH" sz="2250" dirty="0" smtClean="0"/>
              <a:t>Adaptation </a:t>
            </a:r>
            <a:r>
              <a:rPr lang="fr-CH" sz="2250" dirty="0"/>
              <a:t>progressive </a:t>
            </a:r>
            <a:r>
              <a:rPr lang="fr-CH" sz="2250" dirty="0" smtClean="0"/>
              <a:t>PAL </a:t>
            </a:r>
            <a:r>
              <a:rPr lang="fr-CH" sz="2250" dirty="0"/>
              <a:t>et </a:t>
            </a:r>
            <a:r>
              <a:rPr lang="fr-CH" sz="2250" dirty="0" smtClean="0"/>
              <a:t>RCU </a:t>
            </a:r>
            <a:r>
              <a:rPr lang="fr-CH" sz="2250" dirty="0"/>
              <a:t>afin </a:t>
            </a:r>
            <a:r>
              <a:rPr lang="fr-CH" sz="2250" dirty="0" smtClean="0"/>
              <a:t>de soutenir et mettre en œuvre la </a:t>
            </a:r>
            <a:r>
              <a:rPr lang="fr-CH" sz="2250" dirty="0"/>
              <a:t>gestion régionale </a:t>
            </a:r>
            <a:r>
              <a:rPr lang="fr-CH" sz="2250" dirty="0" smtClean="0"/>
              <a:t> </a:t>
            </a:r>
            <a:endParaRPr lang="de-CH" sz="2250" dirty="0">
              <a:solidFill>
                <a:srgbClr val="27547D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11</a:t>
            </a:fld>
            <a:endParaRPr lang="en-IN">
              <a:solidFill>
                <a:srgbClr val="27547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12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58756" y="2455862"/>
            <a:ext cx="9301162" cy="1260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H" sz="3800" dirty="0"/>
              <a:t>Travail en </a:t>
            </a:r>
            <a:r>
              <a:rPr lang="fr-CH" sz="3800" dirty="0" smtClean="0"/>
              <a:t>groupes </a:t>
            </a:r>
            <a:endParaRPr lang="fr-CH" sz="3800" dirty="0"/>
          </a:p>
        </p:txBody>
      </p:sp>
    </p:spTree>
    <p:extLst>
      <p:ext uri="{BB962C8B-B14F-4D97-AF65-F5344CB8AC3E}">
        <p14:creationId xmlns:p14="http://schemas.microsoft.com/office/powerpoint/2010/main" val="41055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 smtClean="0">
                <a:solidFill>
                  <a:schemeClr val="bg1">
                    <a:lumMod val="10000"/>
                  </a:schemeClr>
                </a:solidFill>
              </a:rPr>
              <a:t>Instructions pour </a:t>
            </a:r>
            <a:r>
              <a:rPr lang="fr-CH" b="1" dirty="0">
                <a:solidFill>
                  <a:schemeClr val="bg1">
                    <a:lumMod val="10000"/>
                  </a:schemeClr>
                </a:solidFill>
              </a:rPr>
              <a:t>le travail en </a:t>
            </a:r>
            <a:r>
              <a:rPr lang="fr-CH" b="1" dirty="0" smtClean="0">
                <a:solidFill>
                  <a:schemeClr val="bg1">
                    <a:lumMod val="10000"/>
                  </a:schemeClr>
                </a:solidFill>
              </a:rPr>
              <a:t>groupe </a:t>
            </a:r>
            <a:endParaRPr lang="de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sz="2600" dirty="0" smtClean="0"/>
              <a:t>Identification </a:t>
            </a:r>
            <a:r>
              <a:rPr lang="fr-CH" sz="2600" dirty="0"/>
              <a:t>des tâches sur la base des stratégies </a:t>
            </a:r>
            <a:r>
              <a:rPr lang="fr-CH" sz="2600" dirty="0" smtClean="0"/>
              <a:t>PDR </a:t>
            </a:r>
            <a:r>
              <a:rPr lang="fr-FR" sz="2400" dirty="0" smtClean="0"/>
              <a:t>Sarine </a:t>
            </a:r>
            <a:r>
              <a:rPr lang="fr-FR" sz="2400" dirty="0"/>
              <a:t>(présenté dans le document distribué aux participants</a:t>
            </a:r>
            <a:r>
              <a:rPr lang="fr-FR" sz="2400" dirty="0" smtClean="0"/>
              <a:t>)</a:t>
            </a:r>
            <a:endParaRPr lang="fr-CH" sz="2600" dirty="0"/>
          </a:p>
          <a:p>
            <a:r>
              <a:rPr lang="fr-CH" sz="2600" dirty="0"/>
              <a:t>Distinction à faire entre :</a:t>
            </a: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fr-CH" sz="2600" dirty="0"/>
              <a:t>Aspect politique / décisionnel </a:t>
            </a: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fr-CH" sz="2600" dirty="0"/>
              <a:t>Aspect </a:t>
            </a:r>
            <a:r>
              <a:rPr lang="fr-CH" sz="2600" dirty="0" smtClean="0"/>
              <a:t>opérationnel</a:t>
            </a: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fr-FR" sz="2600" dirty="0"/>
              <a:t>Aspect de coordination / concertation </a:t>
            </a:r>
            <a:endParaRPr lang="fr-CH" sz="2600" dirty="0"/>
          </a:p>
          <a:p>
            <a:r>
              <a:rPr lang="fr-CH" sz="2600" dirty="0"/>
              <a:t>Faire ressortir des </a:t>
            </a:r>
            <a:r>
              <a:rPr lang="fr-CH" sz="2600" dirty="0" smtClean="0"/>
              <a:t>implications :</a:t>
            </a:r>
            <a:endParaRPr lang="fr-CH" sz="2600" dirty="0"/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fr-CH" sz="2600" dirty="0" smtClean="0"/>
              <a:t>Pour les communes et pour la </a:t>
            </a:r>
            <a:r>
              <a:rPr lang="fr-CH" sz="2600" dirty="0"/>
              <a:t>région</a:t>
            </a: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fr-CH" sz="2600" dirty="0"/>
              <a:t>Implications et compétences nécessaires </a:t>
            </a:r>
            <a:r>
              <a:rPr lang="fr-CH" sz="2600" dirty="0" smtClean="0"/>
              <a:t>d’un/des </a:t>
            </a:r>
            <a:r>
              <a:rPr lang="fr-CH" sz="2600" dirty="0"/>
              <a:t>acteurs opérationnels   </a:t>
            </a:r>
          </a:p>
          <a:p>
            <a:pPr marL="541338" lvl="1" indent="-457200">
              <a:spcBef>
                <a:spcPts val="1200"/>
              </a:spcBef>
            </a:pPr>
            <a:endParaRPr lang="fr-CH" sz="2800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257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 smtClean="0"/>
              <a:t>Stratégies PDR: zones d’activités </a:t>
            </a:r>
            <a:endParaRPr lang="de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fr-CH" sz="2600" dirty="0" smtClean="0"/>
              <a:t>Monitoring</a:t>
            </a:r>
            <a:endParaRPr lang="fr-CH" sz="2600" dirty="0"/>
          </a:p>
          <a:p>
            <a:pPr>
              <a:spcBef>
                <a:spcPts val="1800"/>
              </a:spcBef>
            </a:pPr>
            <a:r>
              <a:rPr lang="fr-CH" sz="2600" dirty="0" smtClean="0"/>
              <a:t>Optimisation spatiale</a:t>
            </a:r>
          </a:p>
          <a:p>
            <a:pPr>
              <a:spcBef>
                <a:spcPts val="1800"/>
              </a:spcBef>
            </a:pPr>
            <a:r>
              <a:rPr lang="fr-CH" sz="2600" dirty="0" smtClean="0"/>
              <a:t>Extensions </a:t>
            </a:r>
          </a:p>
          <a:p>
            <a:pPr>
              <a:spcBef>
                <a:spcPts val="1800"/>
              </a:spcBef>
            </a:pPr>
            <a:r>
              <a:rPr lang="fr-CH" sz="2600" dirty="0" smtClean="0"/>
              <a:t>Création de </a:t>
            </a:r>
            <a:r>
              <a:rPr lang="fr-CH" sz="2400" dirty="0" smtClean="0"/>
              <a:t>zones </a:t>
            </a:r>
            <a:r>
              <a:rPr lang="fr-CH" sz="2400" dirty="0"/>
              <a:t>gérées en </a:t>
            </a:r>
            <a:r>
              <a:rPr lang="fr-CH" sz="2400" dirty="0" smtClean="0"/>
              <a:t>commun</a:t>
            </a:r>
            <a:endParaRPr lang="fr-CH" sz="2600" dirty="0" smtClean="0"/>
          </a:p>
        </p:txBody>
      </p:sp>
    </p:spTree>
    <p:extLst>
      <p:ext uri="{BB962C8B-B14F-4D97-AF65-F5344CB8AC3E}">
        <p14:creationId xmlns:p14="http://schemas.microsoft.com/office/powerpoint/2010/main" val="18313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15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11621" y="2455862"/>
            <a:ext cx="9301162" cy="1260475"/>
          </a:xfrm>
        </p:spPr>
        <p:txBody>
          <a:bodyPr/>
          <a:lstStyle/>
          <a:p>
            <a:pPr marL="0" indent="0" algn="ctr">
              <a:buNone/>
            </a:pPr>
            <a:r>
              <a:rPr lang="fr-CH" sz="3800" dirty="0" smtClean="0"/>
              <a:t>Modèles </a:t>
            </a:r>
            <a:r>
              <a:rPr lang="fr-CH" sz="3800" dirty="0"/>
              <a:t>de gouvernance </a:t>
            </a:r>
          </a:p>
        </p:txBody>
      </p:sp>
    </p:spTree>
    <p:extLst>
      <p:ext uri="{BB962C8B-B14F-4D97-AF65-F5344CB8AC3E}">
        <p14:creationId xmlns:p14="http://schemas.microsoft.com/office/powerpoint/2010/main" val="15162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800" b="1" dirty="0" smtClean="0">
                <a:solidFill>
                  <a:schemeClr val="bg1">
                    <a:lumMod val="10000"/>
                  </a:schemeClr>
                </a:solidFill>
              </a:rPr>
              <a:t>Définition du modèle de gouvernance  </a:t>
            </a:r>
            <a:endParaRPr lang="de-DE" sz="3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16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xmlns="" id="{578F1343-1571-F543-BFC6-6D08D055F03A}"/>
              </a:ext>
            </a:extLst>
          </p:cNvPr>
          <p:cNvSpPr txBox="1">
            <a:spLocks/>
          </p:cNvSpPr>
          <p:nvPr/>
        </p:nvSpPr>
        <p:spPr>
          <a:xfrm>
            <a:off x="615050" y="1858246"/>
            <a:ext cx="8196262" cy="48090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CH" sz="2600" dirty="0" smtClean="0"/>
              <a:t> Objectif </a:t>
            </a:r>
            <a:r>
              <a:rPr lang="fr-CH" sz="2600" dirty="0"/>
              <a:t>de cet </a:t>
            </a:r>
            <a:r>
              <a:rPr lang="fr-CH" sz="2600" dirty="0" smtClean="0"/>
              <a:t>atelier:</a:t>
            </a:r>
          </a:p>
          <a:p>
            <a:pPr marL="358775" indent="0">
              <a:buNone/>
            </a:pPr>
            <a:r>
              <a:rPr lang="fr-CH" sz="2600" dirty="0" smtClean="0"/>
              <a:t>Pour mettre </a:t>
            </a:r>
            <a:r>
              <a:rPr lang="fr-CH" sz="2600" dirty="0"/>
              <a:t>en œuvre les </a:t>
            </a:r>
            <a:r>
              <a:rPr lang="fr-CH" sz="2600" dirty="0" smtClean="0"/>
              <a:t>stratégies PDR, </a:t>
            </a:r>
            <a:r>
              <a:rPr lang="fr-CH" sz="2600" dirty="0"/>
              <a:t>définir le modèle de gouvernance pour la gestion </a:t>
            </a:r>
            <a:r>
              <a:rPr lang="fr-CH" sz="2600" dirty="0" smtClean="0"/>
              <a:t>des zones d’activités</a:t>
            </a:r>
          </a:p>
          <a:p>
            <a:endParaRPr lang="fr-CH" sz="2600" dirty="0"/>
          </a:p>
          <a:p>
            <a:r>
              <a:rPr lang="fr-CH" sz="2600" dirty="0" smtClean="0"/>
              <a:t>Cahier des charges, basé sur les tâches qui découlent des stratégies PDR -&gt; discussion en groupes</a:t>
            </a:r>
          </a:p>
          <a:p>
            <a:r>
              <a:rPr lang="fr-CH" sz="2600" dirty="0" smtClean="0"/>
              <a:t>Structures et schémas da collaboration -&gt; discussion en plénum</a:t>
            </a:r>
          </a:p>
          <a:p>
            <a:endParaRPr lang="fr-CH" sz="2600" dirty="0"/>
          </a:p>
          <a:p>
            <a:pPr marL="0" indent="0">
              <a:buNone/>
            </a:pPr>
            <a:endParaRPr lang="fr-CH" sz="2500" dirty="0"/>
          </a:p>
        </p:txBody>
      </p:sp>
    </p:spTree>
    <p:extLst>
      <p:ext uri="{BB962C8B-B14F-4D97-AF65-F5344CB8AC3E}">
        <p14:creationId xmlns:p14="http://schemas.microsoft.com/office/powerpoint/2010/main" val="16762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800" b="1" dirty="0" smtClean="0">
                <a:solidFill>
                  <a:schemeClr val="bg1">
                    <a:lumMod val="10000"/>
                  </a:schemeClr>
                </a:solidFill>
              </a:rPr>
              <a:t>Contexte actuel  </a:t>
            </a:r>
            <a:endParaRPr lang="de-DE" sz="3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17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xmlns="" id="{578F1343-1571-F543-BFC6-6D08D055F03A}"/>
              </a:ext>
            </a:extLst>
          </p:cNvPr>
          <p:cNvSpPr txBox="1">
            <a:spLocks/>
          </p:cNvSpPr>
          <p:nvPr/>
        </p:nvSpPr>
        <p:spPr>
          <a:xfrm>
            <a:off x="615050" y="1858246"/>
            <a:ext cx="8196262" cy="31121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600" dirty="0" smtClean="0"/>
              <a:t>Exigence du </a:t>
            </a:r>
            <a:r>
              <a:rPr lang="fr-CH" sz="2600" dirty="0" err="1" smtClean="0"/>
              <a:t>PDCant</a:t>
            </a:r>
            <a:r>
              <a:rPr lang="fr-CH" sz="2600" dirty="0" smtClean="0"/>
              <a:t>: région chargée de coordination et de gestion des ZACT  </a:t>
            </a:r>
          </a:p>
          <a:p>
            <a:r>
              <a:rPr lang="fr-CH" sz="2600" dirty="0" smtClean="0"/>
              <a:t>Schéma de collaboration actuelle: Agglo FR - Préfecture - Région </a:t>
            </a:r>
          </a:p>
          <a:p>
            <a:endParaRPr lang="fr-CH" sz="2600" dirty="0" smtClean="0"/>
          </a:p>
          <a:p>
            <a:r>
              <a:rPr lang="fr-CH" sz="2600" dirty="0" smtClean="0"/>
              <a:t>ARS statuts initiaux: </a:t>
            </a:r>
            <a:r>
              <a:rPr lang="fr-CH" sz="2600" dirty="0"/>
              <a:t>adoption PDR g1 (2022)</a:t>
            </a:r>
          </a:p>
          <a:p>
            <a:pPr marL="0" indent="0">
              <a:buNone/>
            </a:pPr>
            <a:endParaRPr lang="fr-CH" sz="2500" dirty="0"/>
          </a:p>
        </p:txBody>
      </p:sp>
    </p:spTree>
    <p:extLst>
      <p:ext uri="{BB962C8B-B14F-4D97-AF65-F5344CB8AC3E}">
        <p14:creationId xmlns:p14="http://schemas.microsoft.com/office/powerpoint/2010/main" val="121253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3">
            <a:extLst>
              <a:ext uri="{FF2B5EF4-FFF2-40B4-BE49-F238E27FC236}">
                <a16:creationId xmlns="" xmlns:a16="http://schemas.microsoft.com/office/drawing/2014/main" id="{FC78279E-6743-644B-8E7C-C1DD8B3070A9}"/>
              </a:ext>
            </a:extLst>
          </p:cNvPr>
          <p:cNvSpPr/>
          <p:nvPr/>
        </p:nvSpPr>
        <p:spPr>
          <a:xfrm>
            <a:off x="548640" y="1998284"/>
            <a:ext cx="3612861" cy="25291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18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FC78279E-6743-644B-8E7C-C1DD8B3070A9}"/>
              </a:ext>
            </a:extLst>
          </p:cNvPr>
          <p:cNvSpPr/>
          <p:nvPr/>
        </p:nvSpPr>
        <p:spPr>
          <a:xfrm>
            <a:off x="5694804" y="1998284"/>
            <a:ext cx="3692464" cy="25291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Textfeld 12">
            <a:extLst>
              <a:ext uri="{FF2B5EF4-FFF2-40B4-BE49-F238E27FC236}">
                <a16:creationId xmlns="" xmlns:a16="http://schemas.microsoft.com/office/drawing/2014/main" id="{C532316E-C8B4-DA40-82ED-A95A64AB9F14}"/>
              </a:ext>
            </a:extLst>
          </p:cNvPr>
          <p:cNvSpPr txBox="1"/>
          <p:nvPr/>
        </p:nvSpPr>
        <p:spPr>
          <a:xfrm>
            <a:off x="619671" y="2038155"/>
            <a:ext cx="3470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Conférence régionale (CRID</a:t>
            </a:r>
            <a:r>
              <a:rPr lang="fr-FR" sz="1600" b="1" dirty="0" smtClean="0"/>
              <a:t>)</a:t>
            </a:r>
          </a:p>
          <a:p>
            <a:pPr algn="ctr"/>
            <a:r>
              <a:rPr lang="fr-FR" sz="1600" b="1" dirty="0" smtClean="0"/>
              <a:t>/ ARS 1</a:t>
            </a:r>
            <a:r>
              <a:rPr lang="fr-FR" sz="1600" b="1" baseline="30000" dirty="0" smtClean="0"/>
              <a:t>ère </a:t>
            </a:r>
            <a:r>
              <a:rPr lang="fr-FR" sz="1600" b="1" dirty="0" smtClean="0"/>
              <a:t>version statuts</a:t>
            </a:r>
            <a:endParaRPr lang="fr-CH" sz="1600" b="1" dirty="0"/>
          </a:p>
        </p:txBody>
      </p:sp>
      <p:sp>
        <p:nvSpPr>
          <p:cNvPr id="7" name="Textfeld 13">
            <a:extLst>
              <a:ext uri="{FF2B5EF4-FFF2-40B4-BE49-F238E27FC236}">
                <a16:creationId xmlns="" xmlns:a16="http://schemas.microsoft.com/office/drawing/2014/main" id="{69FBFABA-5077-B048-9705-1BD816601957}"/>
              </a:ext>
            </a:extLst>
          </p:cNvPr>
          <p:cNvSpPr txBox="1"/>
          <p:nvPr/>
        </p:nvSpPr>
        <p:spPr>
          <a:xfrm>
            <a:off x="5645520" y="2035132"/>
            <a:ext cx="3763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Agglomération de Fribourg (Agglo FR)</a:t>
            </a:r>
            <a:endParaRPr lang="fr-CH" sz="1600" dirty="0"/>
          </a:p>
        </p:txBody>
      </p:sp>
      <p:sp>
        <p:nvSpPr>
          <p:cNvPr id="8" name="Textfeld 20">
            <a:extLst>
              <a:ext uri="{FF2B5EF4-FFF2-40B4-BE49-F238E27FC236}">
                <a16:creationId xmlns="" xmlns:a16="http://schemas.microsoft.com/office/drawing/2014/main" id="{681C16A9-97C7-A145-8A44-4EF12FE62653}"/>
              </a:ext>
            </a:extLst>
          </p:cNvPr>
          <p:cNvSpPr txBox="1"/>
          <p:nvPr/>
        </p:nvSpPr>
        <p:spPr>
          <a:xfrm>
            <a:off x="352261" y="289690"/>
            <a:ext cx="91013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CH" sz="3800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Collaboration actuelle </a:t>
            </a:r>
            <a:endParaRPr lang="fr-CH" sz="3800" dirty="0">
              <a:solidFill>
                <a:schemeClr val="bg1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54339" y="2727974"/>
            <a:ext cx="3436948" cy="757521"/>
          </a:xfrm>
          <a:prstGeom prst="roundRect">
            <a:avLst/>
          </a:prstGeom>
          <a:noFill/>
          <a:ln w="19050">
            <a:solidFill>
              <a:srgbClr val="E0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Assemblée de la CRID / des délégués</a:t>
            </a: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Copil CRID / Comité de direction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798164" y="3656794"/>
            <a:ext cx="3438000" cy="77922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à coins arrondis 13"/>
          <p:cNvSpPr/>
          <p:nvPr/>
        </p:nvSpPr>
        <p:spPr>
          <a:xfrm>
            <a:off x="2536176" y="4854343"/>
            <a:ext cx="4617259" cy="1274882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&lt;</a:t>
            </a:r>
            <a:endParaRPr lang="fr-CH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5805310" y="2727975"/>
            <a:ext cx="3438000" cy="757521"/>
          </a:xfrm>
          <a:prstGeom prst="roundRect">
            <a:avLst/>
          </a:prstGeom>
          <a:noFill/>
          <a:ln w="19050">
            <a:solidFill>
              <a:srgbClr val="E0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Conseil</a:t>
            </a:r>
          </a:p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Comité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583311" y="4949816"/>
            <a:ext cx="4533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/>
              <a:t>Commission </a:t>
            </a:r>
            <a:r>
              <a:rPr lang="fr-CH" sz="1600" b="1" dirty="0" smtClean="0"/>
              <a:t>d’Aménagement régional</a:t>
            </a:r>
            <a:r>
              <a:rPr lang="fr-CH" sz="1600" b="1" dirty="0"/>
              <a:t>, </a:t>
            </a:r>
            <a:r>
              <a:rPr lang="fr-CH" sz="1600" b="1" dirty="0" smtClean="0"/>
              <a:t>Mobilité </a:t>
            </a:r>
          </a:p>
          <a:p>
            <a:r>
              <a:rPr lang="fr-CH" sz="1600" b="1" dirty="0" smtClean="0"/>
              <a:t>+ Economie </a:t>
            </a:r>
            <a:r>
              <a:rPr lang="fr-CH" sz="1600" cap="all" dirty="0" smtClean="0"/>
              <a:t>(</a:t>
            </a:r>
            <a:r>
              <a:rPr lang="fr-CH" sz="1600" b="1" dirty="0" smtClean="0"/>
              <a:t>CARME)</a:t>
            </a:r>
            <a:endParaRPr lang="fr-CH" sz="1600" b="1" dirty="0"/>
          </a:p>
        </p:txBody>
      </p:sp>
      <p:sp>
        <p:nvSpPr>
          <p:cNvPr id="22" name="Textfeld 28">
            <a:extLst>
              <a:ext uri="{FF2B5EF4-FFF2-40B4-BE49-F238E27FC236}">
                <a16:creationId xmlns="" xmlns:a16="http://schemas.microsoft.com/office/drawing/2014/main" id="{8E53F04F-BAC2-D34F-BE4F-E3A45BD6D701}"/>
              </a:ext>
            </a:extLst>
          </p:cNvPr>
          <p:cNvSpPr txBox="1"/>
          <p:nvPr/>
        </p:nvSpPr>
        <p:spPr>
          <a:xfrm>
            <a:off x="2920971" y="5636125"/>
            <a:ext cx="396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/>
              <a:t>Consultation de </a:t>
            </a:r>
            <a:r>
              <a:rPr lang="fr-CH" sz="1400" u="sng" dirty="0" smtClean="0"/>
              <a:t>toutes les communes</a:t>
            </a:r>
            <a:endParaRPr lang="fr-CH" sz="1050" u="sng" dirty="0"/>
          </a:p>
        </p:txBody>
      </p:sp>
      <p:cxnSp>
        <p:nvCxnSpPr>
          <p:cNvPr id="29" name="Gerade Verbindung mit Pfeil 7">
            <a:extLst>
              <a:ext uri="{FF2B5EF4-FFF2-40B4-BE49-F238E27FC236}">
                <a16:creationId xmlns="" xmlns:a16="http://schemas.microsoft.com/office/drawing/2014/main" id="{D2AB3516-F383-504D-98D6-FB9214A34E66}"/>
              </a:ext>
            </a:extLst>
          </p:cNvPr>
          <p:cNvCxnSpPr/>
          <p:nvPr/>
        </p:nvCxnSpPr>
        <p:spPr>
          <a:xfrm>
            <a:off x="4231617" y="2573481"/>
            <a:ext cx="1413903" cy="1138863"/>
          </a:xfrm>
          <a:prstGeom prst="straightConnector1">
            <a:avLst/>
          </a:prstGeom>
          <a:ln w="57150">
            <a:prstDash val="sysDot"/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Gerade Verbindung mit Pfeil 7">
            <a:extLst>
              <a:ext uri="{FF2B5EF4-FFF2-40B4-BE49-F238E27FC236}">
                <a16:creationId xmlns="" xmlns:a16="http://schemas.microsoft.com/office/drawing/2014/main" id="{D2AB3516-F383-504D-98D6-FB9214A34E66}"/>
              </a:ext>
            </a:extLst>
          </p:cNvPr>
          <p:cNvCxnSpPr/>
          <p:nvPr/>
        </p:nvCxnSpPr>
        <p:spPr>
          <a:xfrm>
            <a:off x="4201794" y="2885808"/>
            <a:ext cx="1232573" cy="981510"/>
          </a:xfrm>
          <a:prstGeom prst="straightConnector1">
            <a:avLst/>
          </a:prstGeom>
          <a:ln w="57150">
            <a:prstDash val="sysDot"/>
            <a:headEnd type="arrow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357821" y="2101981"/>
            <a:ext cx="1336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Mandat PDR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358082" y="3640681"/>
            <a:ext cx="1089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Services</a:t>
            </a:r>
            <a:endParaRPr lang="fr-CH" sz="1400" b="1" dirty="0"/>
          </a:p>
        </p:txBody>
      </p:sp>
      <p:cxnSp>
        <p:nvCxnSpPr>
          <p:cNvPr id="37" name="Gerade Verbindung mit Pfeil 7">
            <a:extLst>
              <a:ext uri="{FF2B5EF4-FFF2-40B4-BE49-F238E27FC236}">
                <a16:creationId xmlns="" xmlns:a16="http://schemas.microsoft.com/office/drawing/2014/main" id="{D2AB3516-F383-504D-98D6-FB9214A34E66}"/>
              </a:ext>
            </a:extLst>
          </p:cNvPr>
          <p:cNvCxnSpPr/>
          <p:nvPr/>
        </p:nvCxnSpPr>
        <p:spPr>
          <a:xfrm flipV="1">
            <a:off x="4950702" y="4304690"/>
            <a:ext cx="0" cy="611439"/>
          </a:xfrm>
          <a:prstGeom prst="straightConnector1">
            <a:avLst/>
          </a:prstGeom>
          <a:ln w="57150">
            <a:prstDash val="sysDot"/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5805311" y="3840282"/>
            <a:ext cx="3407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Pool de compétences techniques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68140" y="1991530"/>
            <a:ext cx="1490363" cy="3010959"/>
          </a:xfrm>
          <a:prstGeom prst="rect">
            <a:avLst/>
          </a:prstGeom>
          <a:noFill/>
          <a:ln w="28575">
            <a:solidFill>
              <a:srgbClr val="FFB61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0614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/>
      <p:bldP spid="7" grpId="0"/>
      <p:bldP spid="11" grpId="0" animBg="1"/>
      <p:bldP spid="13" grpId="0" animBg="1"/>
      <p:bldP spid="14" grpId="0" animBg="1"/>
      <p:bldP spid="18" grpId="0" animBg="1"/>
      <p:bldP spid="20" grpId="0"/>
      <p:bldP spid="22" grpId="0"/>
      <p:bldP spid="34" grpId="0"/>
      <p:bldP spid="35" grpId="0"/>
      <p:bldP spid="38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800" b="1" dirty="0" smtClean="0">
                <a:solidFill>
                  <a:schemeClr val="bg1">
                    <a:lumMod val="10000"/>
                  </a:schemeClr>
                </a:solidFill>
              </a:rPr>
              <a:t>Cahier des charges: définition </a:t>
            </a:r>
            <a:endParaRPr lang="de-DE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19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xmlns="" id="{578F1343-1571-F543-BFC6-6D08D055F03A}"/>
              </a:ext>
            </a:extLst>
          </p:cNvPr>
          <p:cNvSpPr txBox="1">
            <a:spLocks/>
          </p:cNvSpPr>
          <p:nvPr/>
        </p:nvSpPr>
        <p:spPr>
          <a:xfrm>
            <a:off x="615050" y="1895954"/>
            <a:ext cx="8196262" cy="33860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600" dirty="0" smtClean="0"/>
              <a:t>Sur la base des tâches qui découlent des stratégies PDR</a:t>
            </a:r>
          </a:p>
          <a:p>
            <a:pPr>
              <a:spcBef>
                <a:spcPts val="1200"/>
              </a:spcBef>
            </a:pPr>
            <a:r>
              <a:rPr lang="fr-CH" sz="2600" dirty="0" smtClean="0"/>
              <a:t>En tenant compte des:</a:t>
            </a:r>
          </a:p>
          <a:p>
            <a:pPr lvl="1">
              <a:spcBef>
                <a:spcPts val="1200"/>
              </a:spcBef>
            </a:pPr>
            <a:r>
              <a:rPr lang="fr-CH" dirty="0" smtClean="0"/>
              <a:t>implications concrètes </a:t>
            </a:r>
            <a:r>
              <a:rPr lang="fr-CH" dirty="0">
                <a:solidFill>
                  <a:srgbClr val="E05206"/>
                </a:solidFill>
              </a:rPr>
              <a:t>politiques </a:t>
            </a:r>
            <a:r>
              <a:rPr lang="fr-CH" dirty="0" smtClean="0"/>
              <a:t>et</a:t>
            </a:r>
            <a:r>
              <a:rPr lang="fr-CH" dirty="0" smtClean="0">
                <a:solidFill>
                  <a:srgbClr val="E05206"/>
                </a:solidFill>
              </a:rPr>
              <a:t> </a:t>
            </a:r>
            <a:r>
              <a:rPr lang="fr-CH" dirty="0" smtClean="0">
                <a:solidFill>
                  <a:schemeClr val="accent1"/>
                </a:solidFill>
              </a:rPr>
              <a:t>opérationnelles</a:t>
            </a:r>
          </a:p>
          <a:p>
            <a:pPr lvl="1">
              <a:spcBef>
                <a:spcPts val="1200"/>
              </a:spcBef>
            </a:pPr>
            <a:r>
              <a:rPr lang="fr-CH" dirty="0" smtClean="0"/>
              <a:t>compétences requises </a:t>
            </a:r>
          </a:p>
          <a:p>
            <a:pPr lvl="1">
              <a:spcBef>
                <a:spcPts val="1200"/>
              </a:spcBef>
            </a:pPr>
            <a:endParaRPr lang="fr-CH" dirty="0"/>
          </a:p>
          <a:p>
            <a:pPr marL="601663" lvl="1" indent="-601663">
              <a:spcBef>
                <a:spcPts val="1200"/>
              </a:spcBef>
              <a:tabLst>
                <a:tab pos="263525" algn="l"/>
              </a:tabLst>
            </a:pPr>
            <a:r>
              <a:rPr lang="fr-CH" dirty="0"/>
              <a:t>ARS statuts complétés : adoption PDR g2 (202X)</a:t>
            </a:r>
          </a:p>
          <a:p>
            <a:pPr lvl="1">
              <a:spcBef>
                <a:spcPts val="1200"/>
              </a:spcBef>
            </a:pP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8136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11248"/>
          </a:xfrm>
        </p:spPr>
        <p:txBody>
          <a:bodyPr>
            <a:normAutofit/>
          </a:bodyPr>
          <a:lstStyle/>
          <a:p>
            <a:r>
              <a:rPr lang="fr-CH" sz="3800" b="1" dirty="0"/>
              <a:t>Ordre du jour 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4515" y="1721560"/>
            <a:ext cx="576252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200" dirty="0"/>
              <a:t>07h40 - 08h00	Accueil</a:t>
            </a:r>
          </a:p>
          <a:p>
            <a:pPr>
              <a:spcAft>
                <a:spcPts val="600"/>
              </a:spcAft>
            </a:pPr>
            <a:r>
              <a:rPr lang="fr-FR" sz="2200" dirty="0"/>
              <a:t>08h00 - 08h10	Salutations</a:t>
            </a:r>
          </a:p>
          <a:p>
            <a:pPr>
              <a:spcAft>
                <a:spcPts val="600"/>
              </a:spcAft>
            </a:pPr>
            <a:r>
              <a:rPr lang="fr-FR" sz="2200" dirty="0"/>
              <a:t>08h10 - 08h35	Introduction et contexte</a:t>
            </a:r>
          </a:p>
          <a:p>
            <a:pPr>
              <a:spcAft>
                <a:spcPts val="600"/>
              </a:spcAft>
            </a:pPr>
            <a:r>
              <a:rPr lang="fr-FR" sz="2200" dirty="0"/>
              <a:t>08h35 - 09h35	Travail en groupes</a:t>
            </a:r>
          </a:p>
          <a:p>
            <a:pPr>
              <a:spcAft>
                <a:spcPts val="600"/>
              </a:spcAft>
            </a:pPr>
            <a:r>
              <a:rPr lang="fr-FR" sz="2200" dirty="0"/>
              <a:t>09h35 - 09h55	Présentation des résultats</a:t>
            </a:r>
          </a:p>
          <a:p>
            <a:pPr>
              <a:spcAft>
                <a:spcPts val="600"/>
              </a:spcAft>
            </a:pPr>
            <a:r>
              <a:rPr lang="fr-FR" sz="2200" dirty="0"/>
              <a:t>09h55 - 10h15	Pause</a:t>
            </a:r>
          </a:p>
          <a:p>
            <a:pPr>
              <a:spcAft>
                <a:spcPts val="600"/>
              </a:spcAft>
            </a:pPr>
            <a:r>
              <a:rPr lang="fr-FR" sz="2200" dirty="0"/>
              <a:t>10h15 - 10h35	Modèles de gouvernance</a:t>
            </a:r>
          </a:p>
          <a:p>
            <a:pPr>
              <a:spcAft>
                <a:spcPts val="600"/>
              </a:spcAft>
            </a:pPr>
            <a:r>
              <a:rPr lang="fr-FR" sz="2200" dirty="0"/>
              <a:t>10h35 - 11h05	Discussion en plénum</a:t>
            </a:r>
          </a:p>
          <a:p>
            <a:pPr>
              <a:spcAft>
                <a:spcPts val="600"/>
              </a:spcAft>
            </a:pPr>
            <a:r>
              <a:rPr lang="fr-FR" sz="2200" dirty="0"/>
              <a:t>11h05 - 11h15	Conclusions et clôture</a:t>
            </a:r>
          </a:p>
        </p:txBody>
      </p:sp>
    </p:spTree>
    <p:extLst>
      <p:ext uri="{BB962C8B-B14F-4D97-AF65-F5344CB8AC3E}">
        <p14:creationId xmlns:p14="http://schemas.microsoft.com/office/powerpoint/2010/main" val="24349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20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58756" y="2455862"/>
            <a:ext cx="9301162" cy="1260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H" sz="3800" dirty="0" smtClean="0"/>
              <a:t>Modèles de collaboration </a:t>
            </a:r>
            <a:endParaRPr lang="fr-CH" sz="3800" dirty="0"/>
          </a:p>
        </p:txBody>
      </p:sp>
    </p:spTree>
    <p:extLst>
      <p:ext uri="{BB962C8B-B14F-4D97-AF65-F5344CB8AC3E}">
        <p14:creationId xmlns:p14="http://schemas.microsoft.com/office/powerpoint/2010/main" val="24986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800" b="1" dirty="0" smtClean="0">
                <a:solidFill>
                  <a:schemeClr val="bg1">
                    <a:lumMod val="10000"/>
                  </a:schemeClr>
                </a:solidFill>
              </a:rPr>
              <a:t>Analyse des modèles de gouvernance en Suisse</a:t>
            </a:r>
            <a:endParaRPr lang="de-DE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21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xmlns="" id="{578F1343-1571-F543-BFC6-6D08D055F03A}"/>
              </a:ext>
            </a:extLst>
          </p:cNvPr>
          <p:cNvSpPr txBox="1">
            <a:spLocks/>
          </p:cNvSpPr>
          <p:nvPr/>
        </p:nvSpPr>
        <p:spPr>
          <a:xfrm>
            <a:off x="615050" y="1895954"/>
            <a:ext cx="8196262" cy="28951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600" dirty="0"/>
              <a:t>Vu les défis actuels, </a:t>
            </a:r>
            <a:r>
              <a:rPr lang="fr-CH" sz="2600" dirty="0" smtClean="0"/>
              <a:t>la question se pose également pour d’autres sujets d’intérêt régional </a:t>
            </a:r>
            <a:endParaRPr lang="fr-CH" sz="2600" dirty="0"/>
          </a:p>
          <a:p>
            <a:r>
              <a:rPr lang="fr-CH" sz="2600" dirty="0" smtClean="0"/>
              <a:t>Benchmark des organisations régionales: </a:t>
            </a:r>
            <a:r>
              <a:rPr lang="fr-CH" sz="2600" dirty="0" err="1" smtClean="0"/>
              <a:t>LuzernPlus</a:t>
            </a:r>
            <a:r>
              <a:rPr lang="fr-CH" sz="2600" dirty="0" smtClean="0"/>
              <a:t>, Bern-</a:t>
            </a:r>
            <a:r>
              <a:rPr lang="fr-CH" sz="2600" dirty="0" err="1" smtClean="0"/>
              <a:t>Mittelland</a:t>
            </a:r>
            <a:r>
              <a:rPr lang="fr-CH" sz="2600" dirty="0" smtClean="0"/>
              <a:t>, Agglo Basel, Grand Genève, Réseau Urbain Neuchâtelois (RUN), etc. </a:t>
            </a:r>
          </a:p>
          <a:p>
            <a:pPr>
              <a:spcBef>
                <a:spcPts val="1200"/>
              </a:spcBef>
            </a:pPr>
            <a:r>
              <a:rPr lang="fr-CH" sz="2600" dirty="0" smtClean="0"/>
              <a:t>Le modèle RUN semble le plus intéressant (PA et d’autres projets</a:t>
            </a:r>
            <a:r>
              <a:rPr lang="fr-CH" sz="2600" dirty="0"/>
              <a:t>)</a:t>
            </a:r>
            <a:endParaRPr lang="fr-CH" sz="2600" dirty="0" smtClean="0"/>
          </a:p>
        </p:txBody>
      </p:sp>
    </p:spTree>
    <p:extLst>
      <p:ext uri="{BB962C8B-B14F-4D97-AF65-F5344CB8AC3E}">
        <p14:creationId xmlns:p14="http://schemas.microsoft.com/office/powerpoint/2010/main" val="269358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22</a:t>
            </a:fld>
            <a:endParaRPr lang="de-DE"/>
          </a:p>
        </p:txBody>
      </p:sp>
      <p:sp>
        <p:nvSpPr>
          <p:cNvPr id="8" name="Textfeld 20">
            <a:extLst>
              <a:ext uri="{FF2B5EF4-FFF2-40B4-BE49-F238E27FC236}">
                <a16:creationId xmlns="" xmlns:a16="http://schemas.microsoft.com/office/drawing/2014/main" id="{681C16A9-97C7-A145-8A44-4EF12FE62653}"/>
              </a:ext>
            </a:extLst>
          </p:cNvPr>
          <p:cNvSpPr txBox="1"/>
          <p:nvPr/>
        </p:nvSpPr>
        <p:spPr>
          <a:xfrm>
            <a:off x="352261" y="289690"/>
            <a:ext cx="91013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CH" sz="3800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Proposition de collaboration future </a:t>
            </a:r>
            <a:endParaRPr lang="fr-CH" sz="3800" dirty="0">
              <a:solidFill>
                <a:schemeClr val="bg1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3495317" y="2064470"/>
            <a:ext cx="2520000" cy="182192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à coins arrondis 13"/>
          <p:cNvSpPr/>
          <p:nvPr/>
        </p:nvSpPr>
        <p:spPr>
          <a:xfrm>
            <a:off x="2536176" y="4496581"/>
            <a:ext cx="4617259" cy="755948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&lt;</a:t>
            </a:r>
            <a:endParaRPr lang="fr-CH" dirty="0"/>
          </a:p>
        </p:txBody>
      </p:sp>
      <p:sp>
        <p:nvSpPr>
          <p:cNvPr id="20" name="ZoneTexte 19"/>
          <p:cNvSpPr txBox="1"/>
          <p:nvPr/>
        </p:nvSpPr>
        <p:spPr>
          <a:xfrm>
            <a:off x="2577841" y="4612075"/>
            <a:ext cx="4533927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700" b="1" dirty="0" smtClean="0"/>
              <a:t>CARME / Forum </a:t>
            </a:r>
            <a:r>
              <a:rPr lang="fr-CH" sz="1700" b="1" dirty="0"/>
              <a:t>pour le développement </a:t>
            </a:r>
            <a:r>
              <a:rPr lang="fr-CH" sz="1700" b="1" dirty="0" smtClean="0"/>
              <a:t>régional</a:t>
            </a:r>
          </a:p>
          <a:p>
            <a:pPr algn="ctr"/>
            <a:r>
              <a:rPr lang="fr-CH" sz="1250" dirty="0"/>
              <a:t>Consultation </a:t>
            </a:r>
            <a:r>
              <a:rPr lang="fr-CH" sz="1250" dirty="0" smtClean="0"/>
              <a:t>de </a:t>
            </a:r>
            <a:r>
              <a:rPr lang="fr-CH" sz="1250" u="sng" dirty="0" smtClean="0"/>
              <a:t>toutes les communes</a:t>
            </a:r>
            <a:endParaRPr lang="fr-CH" sz="1250" b="1" u="sng" dirty="0"/>
          </a:p>
        </p:txBody>
      </p:sp>
      <p:sp>
        <p:nvSpPr>
          <p:cNvPr id="38" name="ZoneTexte 37"/>
          <p:cNvSpPr txBox="1"/>
          <p:nvPr/>
        </p:nvSpPr>
        <p:spPr>
          <a:xfrm>
            <a:off x="3523294" y="2200775"/>
            <a:ext cx="243142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Pool de compétences</a:t>
            </a:r>
          </a:p>
          <a:p>
            <a:pPr algn="ctr"/>
            <a:endParaRPr lang="fr-FR" sz="1700" dirty="0"/>
          </a:p>
          <a:p>
            <a:pPr algn="ctr"/>
            <a:r>
              <a:rPr lang="fr-FR" sz="1700" dirty="0" smtClean="0"/>
              <a:t>ZONES D’ACTIVIT</a:t>
            </a:r>
            <a:r>
              <a:rPr lang="fr-CH" sz="1600" dirty="0" smtClean="0"/>
              <a:t>É</a:t>
            </a:r>
            <a:r>
              <a:rPr lang="fr-FR" sz="1700" dirty="0" smtClean="0"/>
              <a:t>S:</a:t>
            </a:r>
          </a:p>
          <a:p>
            <a:pPr algn="ctr"/>
            <a:r>
              <a:rPr lang="fr-FR" sz="1700" dirty="0" smtClean="0"/>
              <a:t>Aménagement, économie, environnement,…</a:t>
            </a:r>
          </a:p>
        </p:txBody>
      </p:sp>
      <p:cxnSp>
        <p:nvCxnSpPr>
          <p:cNvPr id="73" name="Gerade Verbindung mit Pfeil 7">
            <a:extLst>
              <a:ext uri="{FF2B5EF4-FFF2-40B4-BE49-F238E27FC236}">
                <a16:creationId xmlns="" xmlns:a16="http://schemas.microsoft.com/office/drawing/2014/main" id="{D2AB3516-F383-504D-98D6-FB9214A34E66}"/>
              </a:ext>
            </a:extLst>
          </p:cNvPr>
          <p:cNvCxnSpPr/>
          <p:nvPr/>
        </p:nvCxnSpPr>
        <p:spPr>
          <a:xfrm flipV="1">
            <a:off x="4739008" y="3971649"/>
            <a:ext cx="0" cy="522118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04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3">
            <a:extLst>
              <a:ext uri="{FF2B5EF4-FFF2-40B4-BE49-F238E27FC236}">
                <a16:creationId xmlns="" xmlns:a16="http://schemas.microsoft.com/office/drawing/2014/main" id="{FC78279E-6743-644B-8E7C-C1DD8B3070A9}"/>
              </a:ext>
            </a:extLst>
          </p:cNvPr>
          <p:cNvSpPr/>
          <p:nvPr/>
        </p:nvSpPr>
        <p:spPr>
          <a:xfrm>
            <a:off x="795317" y="1966613"/>
            <a:ext cx="2700000" cy="96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 </a:t>
            </a:r>
            <a:endParaRPr lang="fr-CH" b="1" dirty="0"/>
          </a:p>
          <a:p>
            <a:pPr algn="ctr"/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23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FC78279E-6743-644B-8E7C-C1DD8B3070A9}"/>
              </a:ext>
            </a:extLst>
          </p:cNvPr>
          <p:cNvSpPr/>
          <p:nvPr/>
        </p:nvSpPr>
        <p:spPr>
          <a:xfrm>
            <a:off x="6073679" y="1913441"/>
            <a:ext cx="2700000" cy="96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Textfeld 13">
            <a:extLst>
              <a:ext uri="{FF2B5EF4-FFF2-40B4-BE49-F238E27FC236}">
                <a16:creationId xmlns="" xmlns:a16="http://schemas.microsoft.com/office/drawing/2014/main" id="{69FBFABA-5077-B048-9705-1BD816601957}"/>
              </a:ext>
            </a:extLst>
          </p:cNvPr>
          <p:cNvSpPr txBox="1"/>
          <p:nvPr/>
        </p:nvSpPr>
        <p:spPr>
          <a:xfrm>
            <a:off x="6071879" y="1940862"/>
            <a:ext cx="253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smtClean="0"/>
              <a:t>Agglo FR au sens de la </a:t>
            </a:r>
            <a:r>
              <a:rPr lang="fr-CH" sz="1600" b="1" dirty="0" err="1" smtClean="0"/>
              <a:t>LAgg</a:t>
            </a:r>
            <a:r>
              <a:rPr lang="fr-CH" sz="1600" b="1" dirty="0" smtClean="0"/>
              <a:t> </a:t>
            </a:r>
            <a:endParaRPr lang="fr-CH" sz="1600" dirty="0"/>
          </a:p>
        </p:txBody>
      </p:sp>
      <p:sp>
        <p:nvSpPr>
          <p:cNvPr id="8" name="Textfeld 20">
            <a:extLst>
              <a:ext uri="{FF2B5EF4-FFF2-40B4-BE49-F238E27FC236}">
                <a16:creationId xmlns="" xmlns:a16="http://schemas.microsoft.com/office/drawing/2014/main" id="{681C16A9-97C7-A145-8A44-4EF12FE62653}"/>
              </a:ext>
            </a:extLst>
          </p:cNvPr>
          <p:cNvSpPr txBox="1"/>
          <p:nvPr/>
        </p:nvSpPr>
        <p:spPr>
          <a:xfrm>
            <a:off x="352261" y="289690"/>
            <a:ext cx="91013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CH" sz="3800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Proposition de collaboration future </a:t>
            </a:r>
            <a:endParaRPr lang="fr-CH" sz="3800" dirty="0">
              <a:solidFill>
                <a:schemeClr val="bg1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885317" y="2283519"/>
            <a:ext cx="2520000" cy="432000"/>
          </a:xfrm>
          <a:prstGeom prst="roundRect">
            <a:avLst/>
          </a:prstGeom>
          <a:noFill/>
          <a:ln w="19050">
            <a:solidFill>
              <a:srgbClr val="E0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3495317" y="4041041"/>
            <a:ext cx="2520000" cy="66549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à coins arrondis 13"/>
          <p:cNvSpPr/>
          <p:nvPr/>
        </p:nvSpPr>
        <p:spPr>
          <a:xfrm>
            <a:off x="2536176" y="5316715"/>
            <a:ext cx="4617259" cy="755948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&lt;</a:t>
            </a:r>
            <a:endParaRPr lang="fr-CH" dirty="0"/>
          </a:p>
        </p:txBody>
      </p:sp>
      <p:sp>
        <p:nvSpPr>
          <p:cNvPr id="20" name="ZoneTexte 19"/>
          <p:cNvSpPr txBox="1"/>
          <p:nvPr/>
        </p:nvSpPr>
        <p:spPr>
          <a:xfrm>
            <a:off x="2577841" y="5432209"/>
            <a:ext cx="4533927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700" b="1" dirty="0" smtClean="0"/>
              <a:t>CARME / Forum </a:t>
            </a:r>
            <a:r>
              <a:rPr lang="fr-CH" sz="1700" b="1" dirty="0"/>
              <a:t>pour le développement </a:t>
            </a:r>
            <a:r>
              <a:rPr lang="fr-CH" sz="1700" b="1" dirty="0" smtClean="0"/>
              <a:t>régional</a:t>
            </a:r>
          </a:p>
          <a:p>
            <a:pPr algn="ctr"/>
            <a:r>
              <a:rPr lang="fr-CH" sz="1250" dirty="0"/>
              <a:t>Consultation </a:t>
            </a:r>
            <a:r>
              <a:rPr lang="fr-CH" sz="1250" dirty="0" smtClean="0"/>
              <a:t>de </a:t>
            </a:r>
            <a:r>
              <a:rPr lang="fr-CH" sz="1250" u="sng" dirty="0" smtClean="0"/>
              <a:t>toutes les communes</a:t>
            </a:r>
            <a:endParaRPr lang="fr-CH" sz="1250" b="1" u="sng" dirty="0"/>
          </a:p>
        </p:txBody>
      </p:sp>
      <p:sp>
        <p:nvSpPr>
          <p:cNvPr id="38" name="ZoneTexte 37"/>
          <p:cNvSpPr txBox="1"/>
          <p:nvPr/>
        </p:nvSpPr>
        <p:spPr>
          <a:xfrm>
            <a:off x="3523294" y="4223054"/>
            <a:ext cx="24314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/>
              <a:t>Pool de compétences</a:t>
            </a:r>
          </a:p>
        </p:txBody>
      </p:sp>
      <p:sp>
        <p:nvSpPr>
          <p:cNvPr id="23" name="Textfeld 13">
            <a:extLst>
              <a:ext uri="{FF2B5EF4-FFF2-40B4-BE49-F238E27FC236}">
                <a16:creationId xmlns="" xmlns:a16="http://schemas.microsoft.com/office/drawing/2014/main" id="{69FBFABA-5077-B048-9705-1BD816601957}"/>
              </a:ext>
            </a:extLst>
          </p:cNvPr>
          <p:cNvSpPr txBox="1"/>
          <p:nvPr/>
        </p:nvSpPr>
        <p:spPr>
          <a:xfrm>
            <a:off x="795317" y="1959408"/>
            <a:ext cx="247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/>
              <a:t>District Sarine</a:t>
            </a:r>
            <a:endParaRPr lang="fr-CH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928275" y="2350113"/>
            <a:ext cx="18839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 smtClean="0"/>
              <a:t>Association ARS</a:t>
            </a:r>
            <a:endParaRPr lang="fr-CH" sz="170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6158448" y="2296682"/>
            <a:ext cx="2520000" cy="439200"/>
          </a:xfrm>
          <a:prstGeom prst="roundRect">
            <a:avLst/>
          </a:prstGeom>
          <a:noFill/>
          <a:ln w="19050">
            <a:solidFill>
              <a:srgbClr val="E0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137532" y="2338382"/>
            <a:ext cx="26090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 smtClean="0"/>
              <a:t>Association des communes</a:t>
            </a:r>
            <a:endParaRPr lang="fr-CH" sz="1700" dirty="0"/>
          </a:p>
        </p:txBody>
      </p:sp>
      <p:cxnSp>
        <p:nvCxnSpPr>
          <p:cNvPr id="73" name="Gerade Verbindung mit Pfeil 7">
            <a:extLst>
              <a:ext uri="{FF2B5EF4-FFF2-40B4-BE49-F238E27FC236}">
                <a16:creationId xmlns="" xmlns:a16="http://schemas.microsoft.com/office/drawing/2014/main" id="{D2AB3516-F383-504D-98D6-FB9214A34E66}"/>
              </a:ext>
            </a:extLst>
          </p:cNvPr>
          <p:cNvCxnSpPr/>
          <p:nvPr/>
        </p:nvCxnSpPr>
        <p:spPr>
          <a:xfrm flipV="1">
            <a:off x="4739008" y="4791783"/>
            <a:ext cx="0" cy="522118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Connecteur en angle 5"/>
          <p:cNvCxnSpPr>
            <a:endCxn id="10" idx="2"/>
          </p:cNvCxnSpPr>
          <p:nvPr/>
        </p:nvCxnSpPr>
        <p:spPr>
          <a:xfrm rot="16200000" flipV="1">
            <a:off x="2077100" y="3000362"/>
            <a:ext cx="1484115" cy="1347680"/>
          </a:xfrm>
          <a:prstGeom prst="bentConnector3">
            <a:avLst>
              <a:gd name="adj1" fmla="val 456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stCxn id="13" idx="3"/>
            <a:endCxn id="4" idx="2"/>
          </p:cNvCxnSpPr>
          <p:nvPr/>
        </p:nvCxnSpPr>
        <p:spPr>
          <a:xfrm flipV="1">
            <a:off x="6015317" y="2878972"/>
            <a:ext cx="1408362" cy="149481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446566" y="3458758"/>
            <a:ext cx="424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200" b="1" dirty="0" smtClean="0"/>
              <a:t>?</a:t>
            </a:r>
            <a:endParaRPr lang="fr-CH" sz="22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1827196" y="3410935"/>
            <a:ext cx="424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200" b="1" dirty="0" smtClean="0"/>
              <a:t>?</a:t>
            </a:r>
            <a:endParaRPr lang="fr-CH" sz="2200" b="1" dirty="0"/>
          </a:p>
        </p:txBody>
      </p:sp>
    </p:spTree>
    <p:extLst>
      <p:ext uri="{BB962C8B-B14F-4D97-AF65-F5344CB8AC3E}">
        <p14:creationId xmlns:p14="http://schemas.microsoft.com/office/powerpoint/2010/main" val="41013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7" grpId="0"/>
      <p:bldP spid="11" grpId="0" animBg="1"/>
      <p:bldP spid="13" grpId="0" animBg="1"/>
      <p:bldP spid="14" grpId="0" animBg="1"/>
      <p:bldP spid="20" grpId="0"/>
      <p:bldP spid="38" grpId="0"/>
      <p:bldP spid="23" grpId="0"/>
      <p:bldP spid="5" grpId="0"/>
      <p:bldP spid="24" grpId="0" animBg="1"/>
      <p:bldP spid="25" grpId="0"/>
      <p:bldP spid="18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cteur en angle 25"/>
          <p:cNvCxnSpPr/>
          <p:nvPr/>
        </p:nvCxnSpPr>
        <p:spPr>
          <a:xfrm>
            <a:off x="3246671" y="2314688"/>
            <a:ext cx="2725362" cy="740339"/>
          </a:xfrm>
          <a:prstGeom prst="bentConnector3">
            <a:avLst>
              <a:gd name="adj1" fmla="val 23020"/>
            </a:avLst>
          </a:prstGeom>
          <a:ln w="190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3">
            <a:extLst>
              <a:ext uri="{FF2B5EF4-FFF2-40B4-BE49-F238E27FC236}">
                <a16:creationId xmlns="" xmlns:a16="http://schemas.microsoft.com/office/drawing/2014/main" id="{FC78279E-6743-644B-8E7C-C1DD8B3070A9}"/>
              </a:ext>
            </a:extLst>
          </p:cNvPr>
          <p:cNvSpPr/>
          <p:nvPr/>
        </p:nvSpPr>
        <p:spPr>
          <a:xfrm>
            <a:off x="548641" y="1913441"/>
            <a:ext cx="2700000" cy="96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 </a:t>
            </a:r>
            <a:endParaRPr lang="fr-CH" b="1" dirty="0"/>
          </a:p>
          <a:p>
            <a:pPr algn="ctr"/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B0FDB-972E-164D-878F-276BAECB6761}" type="slidenum">
              <a:rPr lang="de-DE" smtClean="0"/>
              <a:t>24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FC78279E-6743-644B-8E7C-C1DD8B3070A9}"/>
              </a:ext>
            </a:extLst>
          </p:cNvPr>
          <p:cNvSpPr/>
          <p:nvPr/>
        </p:nvSpPr>
        <p:spPr>
          <a:xfrm>
            <a:off x="6015317" y="1913440"/>
            <a:ext cx="2700000" cy="22962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Textfeld 13">
            <a:extLst>
              <a:ext uri="{FF2B5EF4-FFF2-40B4-BE49-F238E27FC236}">
                <a16:creationId xmlns="" xmlns:a16="http://schemas.microsoft.com/office/drawing/2014/main" id="{69FBFABA-5077-B048-9705-1BD816601957}"/>
              </a:ext>
            </a:extLst>
          </p:cNvPr>
          <p:cNvSpPr txBox="1"/>
          <p:nvPr/>
        </p:nvSpPr>
        <p:spPr>
          <a:xfrm>
            <a:off x="6015317" y="1950289"/>
            <a:ext cx="253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smtClean="0"/>
              <a:t>Agglo FR au sens de la </a:t>
            </a:r>
            <a:r>
              <a:rPr lang="fr-CH" sz="1600" b="1" dirty="0" err="1" smtClean="0"/>
              <a:t>LAgg</a:t>
            </a:r>
            <a:r>
              <a:rPr lang="fr-CH" sz="1600" b="1" dirty="0" smtClean="0"/>
              <a:t> </a:t>
            </a:r>
            <a:endParaRPr lang="fr-CH" sz="1600" dirty="0"/>
          </a:p>
        </p:txBody>
      </p:sp>
      <p:sp>
        <p:nvSpPr>
          <p:cNvPr id="8" name="Textfeld 20">
            <a:extLst>
              <a:ext uri="{FF2B5EF4-FFF2-40B4-BE49-F238E27FC236}">
                <a16:creationId xmlns="" xmlns:a16="http://schemas.microsoft.com/office/drawing/2014/main" id="{681C16A9-97C7-A145-8A44-4EF12FE62653}"/>
              </a:ext>
            </a:extLst>
          </p:cNvPr>
          <p:cNvSpPr txBox="1"/>
          <p:nvPr/>
        </p:nvSpPr>
        <p:spPr>
          <a:xfrm>
            <a:off x="352261" y="289690"/>
            <a:ext cx="91013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CH" sz="3800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Proposition de collaboration future </a:t>
            </a:r>
            <a:endParaRPr lang="fr-CH" sz="3800" dirty="0">
              <a:solidFill>
                <a:schemeClr val="bg1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99231" y="2296682"/>
            <a:ext cx="2520000" cy="432000"/>
          </a:xfrm>
          <a:prstGeom prst="roundRect">
            <a:avLst/>
          </a:prstGeom>
          <a:noFill/>
          <a:ln w="19050">
            <a:solidFill>
              <a:srgbClr val="E0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109252" y="3196623"/>
            <a:ext cx="2520000" cy="66549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à coins arrondis 13"/>
          <p:cNvSpPr/>
          <p:nvPr/>
        </p:nvSpPr>
        <p:spPr>
          <a:xfrm>
            <a:off x="2536176" y="5722071"/>
            <a:ext cx="4617259" cy="755948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&lt;</a:t>
            </a:r>
            <a:endParaRPr lang="fr-CH" dirty="0"/>
          </a:p>
        </p:txBody>
      </p:sp>
      <p:sp>
        <p:nvSpPr>
          <p:cNvPr id="20" name="ZoneTexte 19"/>
          <p:cNvSpPr txBox="1"/>
          <p:nvPr/>
        </p:nvSpPr>
        <p:spPr>
          <a:xfrm>
            <a:off x="2577841" y="5837565"/>
            <a:ext cx="4533927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700" b="1" dirty="0" smtClean="0"/>
              <a:t>Forum </a:t>
            </a:r>
            <a:r>
              <a:rPr lang="fr-CH" sz="1700" b="1" dirty="0"/>
              <a:t>pour le développement </a:t>
            </a:r>
            <a:r>
              <a:rPr lang="fr-CH" sz="1700" b="1" dirty="0" smtClean="0"/>
              <a:t>régional</a:t>
            </a:r>
          </a:p>
          <a:p>
            <a:pPr algn="ctr"/>
            <a:r>
              <a:rPr lang="fr-CH" sz="1250" dirty="0"/>
              <a:t>Consultation </a:t>
            </a:r>
            <a:r>
              <a:rPr lang="fr-CH" sz="1250" dirty="0" smtClean="0"/>
              <a:t>de </a:t>
            </a:r>
            <a:r>
              <a:rPr lang="fr-CH" sz="1250" u="sng" dirty="0" smtClean="0"/>
              <a:t>toutes les communes</a:t>
            </a:r>
            <a:endParaRPr lang="fr-CH" sz="1250" b="1" u="sng" dirty="0"/>
          </a:p>
        </p:txBody>
      </p:sp>
      <p:sp>
        <p:nvSpPr>
          <p:cNvPr id="34" name="ZoneTexte 33"/>
          <p:cNvSpPr txBox="1"/>
          <p:nvPr/>
        </p:nvSpPr>
        <p:spPr>
          <a:xfrm>
            <a:off x="3841342" y="2550140"/>
            <a:ext cx="268509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Mandats tâche cantonale </a:t>
            </a:r>
          </a:p>
          <a:p>
            <a:r>
              <a:rPr lang="fr-FR" sz="1250" dirty="0" smtClean="0"/>
              <a:t>- PDR élaboration/mise en œuvre 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6118678" y="3361421"/>
            <a:ext cx="24314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/>
              <a:t>Pool de compétences</a:t>
            </a:r>
          </a:p>
        </p:txBody>
      </p:sp>
      <p:sp>
        <p:nvSpPr>
          <p:cNvPr id="23" name="Textfeld 13">
            <a:extLst>
              <a:ext uri="{FF2B5EF4-FFF2-40B4-BE49-F238E27FC236}">
                <a16:creationId xmlns="" xmlns:a16="http://schemas.microsoft.com/office/drawing/2014/main" id="{69FBFABA-5077-B048-9705-1BD816601957}"/>
              </a:ext>
            </a:extLst>
          </p:cNvPr>
          <p:cNvSpPr txBox="1"/>
          <p:nvPr/>
        </p:nvSpPr>
        <p:spPr>
          <a:xfrm>
            <a:off x="548641" y="1966613"/>
            <a:ext cx="247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/>
              <a:t>District Sarine</a:t>
            </a:r>
            <a:endParaRPr lang="fr-CH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928275" y="2350113"/>
            <a:ext cx="18839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 smtClean="0"/>
              <a:t>Association ARS</a:t>
            </a:r>
            <a:endParaRPr lang="fr-CH" sz="1700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6101886" y="2296682"/>
            <a:ext cx="2520000" cy="439200"/>
          </a:xfrm>
          <a:prstGeom prst="roundRect">
            <a:avLst/>
          </a:prstGeom>
          <a:noFill/>
          <a:ln w="19050">
            <a:solidFill>
              <a:srgbClr val="E0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118678" y="2338382"/>
            <a:ext cx="26090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 smtClean="0"/>
              <a:t>Association des communes</a:t>
            </a:r>
            <a:endParaRPr lang="fr-CH" sz="1700" dirty="0"/>
          </a:p>
        </p:txBody>
      </p:sp>
      <p:cxnSp>
        <p:nvCxnSpPr>
          <p:cNvPr id="31" name="Connecteur en angle 30"/>
          <p:cNvCxnSpPr/>
          <p:nvPr/>
        </p:nvCxnSpPr>
        <p:spPr>
          <a:xfrm>
            <a:off x="3246671" y="2689898"/>
            <a:ext cx="2771972" cy="853930"/>
          </a:xfrm>
          <a:prstGeom prst="bentConnector3">
            <a:avLst>
              <a:gd name="adj1" fmla="val 15652"/>
            </a:avLst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796524" y="3075563"/>
            <a:ext cx="2538288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5"/>
                </a:solidFill>
              </a:rPr>
              <a:t>Mandat tâche fédérale </a:t>
            </a:r>
          </a:p>
          <a:p>
            <a:r>
              <a:rPr lang="fr-FR" sz="1250" dirty="0" smtClean="0"/>
              <a:t>- PA élaboration/mise </a:t>
            </a:r>
            <a:r>
              <a:rPr lang="fr-FR" sz="1250" dirty="0"/>
              <a:t>en œuvre </a:t>
            </a:r>
            <a:endParaRPr lang="fr-FR" sz="1250" dirty="0" smtClean="0"/>
          </a:p>
        </p:txBody>
      </p:sp>
      <p:sp>
        <p:nvSpPr>
          <p:cNvPr id="57" name="Rechteck 3">
            <a:extLst>
              <a:ext uri="{FF2B5EF4-FFF2-40B4-BE49-F238E27FC236}">
                <a16:creationId xmlns="" xmlns:a16="http://schemas.microsoft.com/office/drawing/2014/main" id="{FC78279E-6743-644B-8E7C-C1DD8B3070A9}"/>
              </a:ext>
            </a:extLst>
          </p:cNvPr>
          <p:cNvSpPr/>
          <p:nvPr/>
        </p:nvSpPr>
        <p:spPr>
          <a:xfrm>
            <a:off x="559636" y="3244193"/>
            <a:ext cx="2700000" cy="96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 </a:t>
            </a:r>
            <a:endParaRPr lang="fr-CH" b="1" dirty="0"/>
          </a:p>
          <a:p>
            <a:pPr algn="ctr"/>
            <a:endParaRPr lang="fr-CH" dirty="0"/>
          </a:p>
        </p:txBody>
      </p:sp>
      <p:sp>
        <p:nvSpPr>
          <p:cNvPr id="58" name="Rectangle à coins arrondis 57"/>
          <p:cNvSpPr/>
          <p:nvPr/>
        </p:nvSpPr>
        <p:spPr>
          <a:xfrm>
            <a:off x="610226" y="3627434"/>
            <a:ext cx="2520000" cy="432000"/>
          </a:xfrm>
          <a:prstGeom prst="roundRect">
            <a:avLst/>
          </a:prstGeom>
          <a:noFill/>
          <a:ln w="19050">
            <a:solidFill>
              <a:srgbClr val="E0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</p:txBody>
      </p:sp>
      <p:sp>
        <p:nvSpPr>
          <p:cNvPr id="59" name="Textfeld 13">
            <a:extLst>
              <a:ext uri="{FF2B5EF4-FFF2-40B4-BE49-F238E27FC236}">
                <a16:creationId xmlns="" xmlns:a16="http://schemas.microsoft.com/office/drawing/2014/main" id="{69FBFABA-5077-B048-9705-1BD816601957}"/>
              </a:ext>
            </a:extLst>
          </p:cNvPr>
          <p:cNvSpPr txBox="1"/>
          <p:nvPr/>
        </p:nvSpPr>
        <p:spPr>
          <a:xfrm>
            <a:off x="559635" y="3297365"/>
            <a:ext cx="257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/>
              <a:t>District </a:t>
            </a:r>
            <a:r>
              <a:rPr lang="fr-CH" sz="1600" b="1" dirty="0" err="1" smtClean="0"/>
              <a:t>Singine</a:t>
            </a:r>
            <a:endParaRPr lang="fr-CH" sz="1600" dirty="0"/>
          </a:p>
        </p:txBody>
      </p:sp>
      <p:sp>
        <p:nvSpPr>
          <p:cNvPr id="60" name="ZoneTexte 59"/>
          <p:cNvSpPr txBox="1"/>
          <p:nvPr/>
        </p:nvSpPr>
        <p:spPr>
          <a:xfrm>
            <a:off x="956490" y="3670705"/>
            <a:ext cx="18839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 err="1" smtClean="0"/>
              <a:t>Region</a:t>
            </a:r>
            <a:r>
              <a:rPr lang="fr-CH" sz="1700" dirty="0" smtClean="0"/>
              <a:t> </a:t>
            </a:r>
            <a:r>
              <a:rPr lang="fr-CH" sz="1700" dirty="0" err="1" smtClean="0"/>
              <a:t>Sense</a:t>
            </a:r>
            <a:endParaRPr lang="fr-CH" sz="1700" dirty="0"/>
          </a:p>
        </p:txBody>
      </p:sp>
      <p:sp>
        <p:nvSpPr>
          <p:cNvPr id="61" name="Rechteck 3">
            <a:extLst>
              <a:ext uri="{FF2B5EF4-FFF2-40B4-BE49-F238E27FC236}">
                <a16:creationId xmlns="" xmlns:a16="http://schemas.microsoft.com/office/drawing/2014/main" id="{FC78279E-6743-644B-8E7C-C1DD8B3070A9}"/>
              </a:ext>
            </a:extLst>
          </p:cNvPr>
          <p:cNvSpPr/>
          <p:nvPr/>
        </p:nvSpPr>
        <p:spPr>
          <a:xfrm>
            <a:off x="561207" y="4348701"/>
            <a:ext cx="2700000" cy="96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 </a:t>
            </a:r>
            <a:endParaRPr lang="fr-CH" b="1" dirty="0"/>
          </a:p>
          <a:p>
            <a:pPr algn="ctr"/>
            <a:endParaRPr lang="fr-CH" dirty="0"/>
          </a:p>
        </p:txBody>
      </p:sp>
      <p:sp>
        <p:nvSpPr>
          <p:cNvPr id="62" name="Textfeld 13">
            <a:extLst>
              <a:ext uri="{FF2B5EF4-FFF2-40B4-BE49-F238E27FC236}">
                <a16:creationId xmlns="" xmlns:a16="http://schemas.microsoft.com/office/drawing/2014/main" id="{69FBFABA-5077-B048-9705-1BD816601957}"/>
              </a:ext>
            </a:extLst>
          </p:cNvPr>
          <p:cNvSpPr txBox="1"/>
          <p:nvPr/>
        </p:nvSpPr>
        <p:spPr>
          <a:xfrm>
            <a:off x="561206" y="4401873"/>
            <a:ext cx="257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/>
              <a:t>District Lac </a:t>
            </a:r>
            <a:endParaRPr lang="fr-CH" sz="1600" dirty="0"/>
          </a:p>
        </p:txBody>
      </p:sp>
      <p:sp>
        <p:nvSpPr>
          <p:cNvPr id="63" name="ZoneTexte 62"/>
          <p:cNvSpPr txBox="1"/>
          <p:nvPr/>
        </p:nvSpPr>
        <p:spPr>
          <a:xfrm>
            <a:off x="947879" y="4814193"/>
            <a:ext cx="18446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700" dirty="0" smtClean="0"/>
              <a:t>Association ARL</a:t>
            </a:r>
            <a:endParaRPr lang="fr-CH" sz="1700" dirty="0"/>
          </a:p>
        </p:txBody>
      </p:sp>
      <p:sp>
        <p:nvSpPr>
          <p:cNvPr id="64" name="Rectangle à coins arrondis 63"/>
          <p:cNvSpPr/>
          <p:nvPr/>
        </p:nvSpPr>
        <p:spPr>
          <a:xfrm>
            <a:off x="649635" y="4767058"/>
            <a:ext cx="2520000" cy="432000"/>
          </a:xfrm>
          <a:prstGeom prst="roundRect">
            <a:avLst/>
          </a:prstGeom>
          <a:noFill/>
          <a:ln w="19050">
            <a:solidFill>
              <a:srgbClr val="E05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 smtClean="0">
              <a:solidFill>
                <a:schemeClr val="tx1"/>
              </a:solidFill>
            </a:endParaRPr>
          </a:p>
        </p:txBody>
      </p:sp>
      <p:cxnSp>
        <p:nvCxnSpPr>
          <p:cNvPr id="65" name="Connecteur en angle 64"/>
          <p:cNvCxnSpPr/>
          <p:nvPr/>
        </p:nvCxnSpPr>
        <p:spPr>
          <a:xfrm flipV="1">
            <a:off x="3246671" y="3665143"/>
            <a:ext cx="2768646" cy="234678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en angle 68"/>
          <p:cNvCxnSpPr/>
          <p:nvPr/>
        </p:nvCxnSpPr>
        <p:spPr>
          <a:xfrm flipV="1">
            <a:off x="3240654" y="3801190"/>
            <a:ext cx="2768646" cy="1083207"/>
          </a:xfrm>
          <a:prstGeom prst="bentConnector3">
            <a:avLst>
              <a:gd name="adj1" fmla="val 53745"/>
            </a:avLst>
          </a:prstGeom>
          <a:ln w="190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">
            <a:extLst>
              <a:ext uri="{FF2B5EF4-FFF2-40B4-BE49-F238E27FC236}">
                <a16:creationId xmlns="" xmlns:a16="http://schemas.microsoft.com/office/drawing/2014/main" id="{D2AB3516-F383-504D-98D6-FB9214A34E66}"/>
              </a:ext>
            </a:extLst>
          </p:cNvPr>
          <p:cNvCxnSpPr/>
          <p:nvPr/>
        </p:nvCxnSpPr>
        <p:spPr>
          <a:xfrm flipV="1">
            <a:off x="4739008" y="5197139"/>
            <a:ext cx="0" cy="522118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52261" y="840427"/>
            <a:ext cx="4577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CH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Pool </a:t>
            </a:r>
            <a:r>
              <a:rPr lang="fr-CH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de compétences rattaché à </a:t>
            </a:r>
            <a:r>
              <a:rPr lang="fr-CH" sz="2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l’Agglo</a:t>
            </a:r>
            <a:endParaRPr lang="fr-CH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7" grpId="0"/>
      <p:bldP spid="11" grpId="0" animBg="1"/>
      <p:bldP spid="13" grpId="0" animBg="1"/>
      <p:bldP spid="14" grpId="0" animBg="1"/>
      <p:bldP spid="20" grpId="0"/>
      <p:bldP spid="34" grpId="0"/>
      <p:bldP spid="38" grpId="0"/>
      <p:bldP spid="23" grpId="0"/>
      <p:bldP spid="5" grpId="0"/>
      <p:bldP spid="24" grpId="0" animBg="1"/>
      <p:bldP spid="25" grpId="0"/>
      <p:bldP spid="39" grpId="0"/>
      <p:bldP spid="57" grpId="0" animBg="1"/>
      <p:bldP spid="58" grpId="0" animBg="1"/>
      <p:bldP spid="59" grpId="0"/>
      <p:bldP spid="60" grpId="0"/>
      <p:bldP spid="61" grpId="0" animBg="1"/>
      <p:bldP spid="62" grpId="0"/>
      <p:bldP spid="63" grpId="0"/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20CF584A-F4EE-1646-94DE-8B414485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2205" y="6356352"/>
            <a:ext cx="2228850" cy="365125"/>
          </a:xfrm>
        </p:spPr>
        <p:txBody>
          <a:bodyPr/>
          <a:lstStyle/>
          <a:p>
            <a:fld id="{422B0FDB-972E-164D-878F-276BAECB6761}" type="slidenum">
              <a:rPr lang="fr-CH" smtClean="0"/>
              <a:t>25</a:t>
            </a:fld>
            <a:endParaRPr lang="fr-CH"/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336C8C7A-F272-3940-950E-527C344F8720}"/>
              </a:ext>
            </a:extLst>
          </p:cNvPr>
          <p:cNvSpPr txBox="1"/>
          <p:nvPr/>
        </p:nvSpPr>
        <p:spPr>
          <a:xfrm>
            <a:off x="336902" y="323435"/>
            <a:ext cx="90695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800" dirty="0"/>
              <a:t>Exemple RUN: </a:t>
            </a:r>
            <a:r>
              <a:rPr lang="fr-CH" sz="3800" dirty="0" smtClean="0"/>
              <a:t>Réseau urbain neuchâtelois</a:t>
            </a:r>
            <a:r>
              <a:rPr lang="fr-CH" sz="4000" dirty="0" smtClean="0"/>
              <a:t> </a:t>
            </a:r>
            <a:r>
              <a:rPr lang="fr-CH" sz="2200" dirty="0" smtClean="0"/>
              <a:t>(</a:t>
            </a:r>
            <a:r>
              <a:rPr lang="fr-CH" sz="22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www.lerun.ch</a:t>
            </a:r>
            <a:r>
              <a:rPr lang="fr-CH" sz="2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fr-CH" sz="22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23A3B0B3-B065-5B44-A612-BF9CB0591CF7}"/>
              </a:ext>
            </a:extLst>
          </p:cNvPr>
          <p:cNvSpPr txBox="1">
            <a:spLocks/>
          </p:cNvSpPr>
          <p:nvPr/>
        </p:nvSpPr>
        <p:spPr>
          <a:xfrm>
            <a:off x="363084" y="2042624"/>
            <a:ext cx="56003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1900" b="0" dirty="0" smtClean="0"/>
              <a:t>Quatre </a:t>
            </a:r>
            <a:r>
              <a:rPr lang="fr-CH" sz="1900" b="0" dirty="0"/>
              <a:t>associations de communes forment une association des </a:t>
            </a:r>
            <a:r>
              <a:rPr lang="fr-CH" sz="1900" b="0" dirty="0" smtClean="0"/>
              <a:t>districts: RUN (association de droit privé)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900" b="0" dirty="0" smtClean="0"/>
              <a:t>Développement </a:t>
            </a:r>
            <a:r>
              <a:rPr lang="fr-CH" sz="1900" b="0" dirty="0"/>
              <a:t>régional sur 5 thèmes transversaux: </a:t>
            </a:r>
            <a:endParaRPr lang="fr-CH" sz="1900" b="0" dirty="0" smtClean="0"/>
          </a:p>
          <a:p>
            <a:r>
              <a:rPr lang="fr-CH" b="0" dirty="0" smtClean="0"/>
              <a:t>	- </a:t>
            </a:r>
            <a:r>
              <a:rPr lang="fr-CH" sz="1700" b="0" dirty="0" smtClean="0"/>
              <a:t>aménagement </a:t>
            </a:r>
            <a:r>
              <a:rPr lang="fr-CH" sz="1700" b="0" dirty="0"/>
              <a:t>du </a:t>
            </a:r>
            <a:r>
              <a:rPr lang="fr-CH" sz="1700" b="0" dirty="0" smtClean="0"/>
              <a:t>territoire</a:t>
            </a:r>
          </a:p>
          <a:p>
            <a:r>
              <a:rPr lang="fr-CH" sz="1700" b="0" dirty="0"/>
              <a:t>	</a:t>
            </a:r>
            <a:r>
              <a:rPr lang="fr-CH" sz="1700" b="0" dirty="0" smtClean="0"/>
              <a:t>- mobilité </a:t>
            </a:r>
          </a:p>
          <a:p>
            <a:r>
              <a:rPr lang="fr-CH" sz="1700" b="0" dirty="0"/>
              <a:t>	</a:t>
            </a:r>
            <a:r>
              <a:rPr lang="fr-CH" sz="1700" b="0" dirty="0" smtClean="0"/>
              <a:t>- énergie </a:t>
            </a:r>
            <a:r>
              <a:rPr lang="fr-CH" sz="1700" b="0" dirty="0"/>
              <a:t>et </a:t>
            </a:r>
            <a:r>
              <a:rPr lang="fr-CH" sz="1700" b="0" dirty="0" smtClean="0"/>
              <a:t>environnement</a:t>
            </a:r>
          </a:p>
          <a:p>
            <a:r>
              <a:rPr lang="fr-CH" sz="1700" b="0" dirty="0" smtClean="0"/>
              <a:t>	- économie </a:t>
            </a:r>
            <a:r>
              <a:rPr lang="fr-CH" sz="1700" b="0" dirty="0"/>
              <a:t>et </a:t>
            </a:r>
            <a:r>
              <a:rPr lang="fr-CH" sz="1700" b="0" dirty="0" smtClean="0"/>
              <a:t>institutions</a:t>
            </a:r>
            <a:endParaRPr lang="fr-CH" sz="1700" b="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900" b="0" dirty="0" smtClean="0"/>
              <a:t>Le projet d'agglomération </a:t>
            </a:r>
            <a:r>
              <a:rPr lang="fr-CH" sz="1900" b="0" dirty="0"/>
              <a:t>n'est qu'un </a:t>
            </a:r>
            <a:r>
              <a:rPr lang="fr-CH" sz="1900" b="0" dirty="0" smtClean="0"/>
              <a:t>élément        du </a:t>
            </a:r>
            <a:r>
              <a:rPr lang="fr-CH" sz="1900" b="0" dirty="0"/>
              <a:t>développement </a:t>
            </a:r>
            <a:r>
              <a:rPr lang="fr-CH" sz="1900" b="0" dirty="0" smtClean="0"/>
              <a:t>régional</a:t>
            </a:r>
            <a:endParaRPr lang="fr-CH" sz="1900" b="0" dirty="0"/>
          </a:p>
        </p:txBody>
      </p:sp>
      <p:pic>
        <p:nvPicPr>
          <p:cNvPr id="1026" name="Picture 2" descr="https://www.lerun.ch/fileadmin/_processed_/1/5/csm_Carte_4Regions_simplifiee_titree_vf_fond_blanc_c23965ed0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33" y="3275538"/>
            <a:ext cx="4563533" cy="317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2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26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58756" y="2455862"/>
            <a:ext cx="9301162" cy="1260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H" sz="3800" dirty="0" smtClean="0"/>
              <a:t>Discussion en plénum</a:t>
            </a:r>
            <a:endParaRPr lang="fr-CH" sz="3800" dirty="0"/>
          </a:p>
        </p:txBody>
      </p:sp>
    </p:spTree>
    <p:extLst>
      <p:ext uri="{BB962C8B-B14F-4D97-AF65-F5344CB8AC3E}">
        <p14:creationId xmlns:p14="http://schemas.microsoft.com/office/powerpoint/2010/main" val="40262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 smtClean="0">
                <a:solidFill>
                  <a:schemeClr val="bg1">
                    <a:lumMod val="10000"/>
                  </a:schemeClr>
                </a:solidFill>
              </a:rPr>
              <a:t>En conclusion </a:t>
            </a:r>
            <a:endParaRPr lang="de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2913" lvl="1" indent="-358775"/>
            <a:r>
              <a:rPr lang="fr-CH" sz="2800" dirty="0" smtClean="0"/>
              <a:t>Selon le schéma présenté, les communes restent maîtres du jeu </a:t>
            </a:r>
          </a:p>
          <a:p>
            <a:pPr marL="900113" lvl="2" indent="-358775"/>
            <a:r>
              <a:rPr lang="fr-CH" sz="2500" dirty="0" smtClean="0"/>
              <a:t>Via l’organe politique (ARS)</a:t>
            </a:r>
          </a:p>
          <a:p>
            <a:pPr marL="900113" lvl="2" indent="-358775"/>
            <a:r>
              <a:rPr lang="fr-CH" sz="2500" dirty="0" smtClean="0"/>
              <a:t>Via le lien avec le Forum pour le développement régional</a:t>
            </a:r>
            <a:endParaRPr lang="de-CH" sz="2500" dirty="0"/>
          </a:p>
          <a:p>
            <a:pPr marL="900113" lvl="2" indent="-358775"/>
            <a:endParaRPr lang="de-CH" sz="2500" dirty="0"/>
          </a:p>
          <a:p>
            <a:pPr marL="442913" lvl="2" indent="-358775" defTabSz="442913"/>
            <a:r>
              <a:rPr lang="fr-CH" sz="2800" dirty="0" smtClean="0"/>
              <a:t>Avantages d’avoir un seul partenaire pour les tâches liées au PDR et au PA, notamment pour les zones d’activités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13664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 smtClean="0">
                <a:solidFill>
                  <a:schemeClr val="bg1">
                    <a:lumMod val="10000"/>
                  </a:schemeClr>
                </a:solidFill>
              </a:rPr>
              <a:t>Suite à donner</a:t>
            </a:r>
            <a:endParaRPr lang="de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42913" lvl="1" indent="-358775"/>
            <a:r>
              <a:rPr lang="fr-CH" sz="2800" dirty="0"/>
              <a:t>Séance d’information </a:t>
            </a:r>
            <a:r>
              <a:rPr lang="fr-CH" sz="2800" dirty="0" smtClean="0"/>
              <a:t>relative </a:t>
            </a:r>
            <a:r>
              <a:rPr lang="fr-CH" sz="2800" dirty="0"/>
              <a:t>à la consultation </a:t>
            </a:r>
            <a:r>
              <a:rPr lang="fr-CH" sz="2800" dirty="0" smtClean="0"/>
              <a:t>publique du PDR </a:t>
            </a:r>
            <a:r>
              <a:rPr lang="fr-CH" sz="2800" dirty="0"/>
              <a:t>S</a:t>
            </a:r>
            <a:r>
              <a:rPr lang="fr-CH" sz="2800" dirty="0" smtClean="0"/>
              <a:t>arine: </a:t>
            </a:r>
            <a:r>
              <a:rPr lang="fr-CH" sz="2800" dirty="0"/>
              <a:t>30.11.2021 </a:t>
            </a:r>
            <a:endParaRPr lang="de-CH" sz="2500" dirty="0"/>
          </a:p>
          <a:p>
            <a:pPr marL="442913" lvl="1" indent="-358775">
              <a:spcBef>
                <a:spcPts val="1800"/>
              </a:spcBef>
            </a:pPr>
            <a:r>
              <a:rPr lang="fr-CH" sz="2800" dirty="0" smtClean="0"/>
              <a:t>Rapport final de l’étude complémentaire sur les zones d’activité sera rendu au début 2022 </a:t>
            </a:r>
          </a:p>
          <a:p>
            <a:pPr marL="442913" lvl="1" indent="-358775">
              <a:spcBef>
                <a:spcPts val="1800"/>
              </a:spcBef>
            </a:pPr>
            <a:r>
              <a:rPr lang="fr-CH" sz="2800" dirty="0" smtClean="0"/>
              <a:t>Les </a:t>
            </a:r>
            <a:r>
              <a:rPr lang="fr-CH" sz="2800" dirty="0"/>
              <a:t>ateliers </a:t>
            </a:r>
            <a:r>
              <a:rPr lang="fr-CH" sz="2800" dirty="0" smtClean="0"/>
              <a:t>concernant les zones d’activités sont terminés, le cadre général est fixé; par la suite, les contacts seront plus individualisés</a:t>
            </a:r>
          </a:p>
          <a:p>
            <a:pPr marL="442913" lvl="1" indent="-358775">
              <a:spcBef>
                <a:spcPts val="1800"/>
              </a:spcBef>
            </a:pPr>
            <a:r>
              <a:rPr lang="fr-CH" sz="2800" dirty="0" smtClean="0"/>
              <a:t>Mise en œuvre PDR g1 va commencer une fois le plan approuvé fin 2022 / début 2023</a:t>
            </a:r>
          </a:p>
          <a:p>
            <a:pPr marL="442913" lvl="1" indent="-358775">
              <a:spcBef>
                <a:spcPts val="1800"/>
              </a:spcBef>
            </a:pPr>
            <a:r>
              <a:rPr lang="fr-CH" sz="2800" dirty="0" smtClean="0"/>
              <a:t> </a:t>
            </a:r>
            <a:r>
              <a:rPr lang="fr-CH" sz="2800" dirty="0"/>
              <a:t>Mise en œuvre PDR </a:t>
            </a:r>
            <a:r>
              <a:rPr lang="fr-CH" sz="2800" dirty="0" smtClean="0"/>
              <a:t>g2: aspects de gestions (extension, </a:t>
            </a:r>
            <a:r>
              <a:rPr lang="fr-CH" sz="2800" smtClean="0"/>
              <a:t>optimisation,…) </a:t>
            </a:r>
            <a:r>
              <a:rPr lang="fr-CH" sz="2800" dirty="0" smtClean="0"/>
              <a:t>plus tard </a:t>
            </a:r>
          </a:p>
        </p:txBody>
      </p:sp>
    </p:spTree>
    <p:extLst>
      <p:ext uri="{BB962C8B-B14F-4D97-AF65-F5344CB8AC3E}">
        <p14:creationId xmlns:p14="http://schemas.microsoft.com/office/powerpoint/2010/main" val="18167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Tableau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466717"/>
              </p:ext>
            </p:extLst>
          </p:nvPr>
        </p:nvGraphicFramePr>
        <p:xfrm>
          <a:off x="1008599" y="2609537"/>
          <a:ext cx="3421063" cy="2143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318425"/>
              </a:tblGrid>
              <a:tr h="214312">
                <a:tc>
                  <a:txBody>
                    <a:bodyPr/>
                    <a:lstStyle/>
                    <a:p>
                      <a:r>
                        <a:rPr lang="fr-CH" sz="700" dirty="0" smtClean="0"/>
                        <a:t>1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/>
                        <a:t>2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3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4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5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6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7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8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9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10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11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12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2" name="Tableau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219478"/>
              </p:ext>
            </p:extLst>
          </p:nvPr>
        </p:nvGraphicFramePr>
        <p:xfrm>
          <a:off x="1018025" y="2334899"/>
          <a:ext cx="6848476" cy="2508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24238"/>
                <a:gridCol w="3424238"/>
              </a:tblGrid>
              <a:tr h="250825">
                <a:tc>
                  <a:txBody>
                    <a:bodyPr/>
                    <a:lstStyle/>
                    <a:p>
                      <a:r>
                        <a:rPr lang="fr-CH" sz="1200" dirty="0" smtClean="0"/>
                        <a:t>2021</a:t>
                      </a:r>
                      <a:endParaRPr lang="fr-CH" sz="1200" dirty="0">
                        <a:latin typeface="Agency FB" panose="020B0503020202020204" pitchFamily="34" charset="0"/>
                      </a:endParaRPr>
                    </a:p>
                  </a:txBody>
                  <a:tcPr marL="68592" marR="68592" marT="33977" marB="33977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CH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fr-CH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2" marR="68592" marT="33977" marB="33977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" name="Tableau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651321"/>
              </p:ext>
            </p:extLst>
          </p:nvPr>
        </p:nvGraphicFramePr>
        <p:xfrm>
          <a:off x="4458041" y="2603187"/>
          <a:ext cx="3421063" cy="2143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282058"/>
                <a:gridCol w="318425"/>
              </a:tblGrid>
              <a:tr h="214312">
                <a:tc>
                  <a:txBody>
                    <a:bodyPr/>
                    <a:lstStyle/>
                    <a:p>
                      <a:r>
                        <a:rPr lang="fr-CH" sz="700" dirty="0" smtClean="0"/>
                        <a:t>1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/>
                        <a:t>2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3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4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5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6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7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8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9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10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11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700" dirty="0" smtClean="0">
                          <a:latin typeface="Agency FB" panose="020B0503020202020204" pitchFamily="34" charset="0"/>
                        </a:rPr>
                        <a:t>12</a:t>
                      </a:r>
                      <a:endParaRPr lang="fr-CH" sz="700" dirty="0">
                        <a:latin typeface="Agency FB" panose="020B0503020202020204" pitchFamily="34" charset="0"/>
                      </a:endParaRPr>
                    </a:p>
                  </a:txBody>
                  <a:tcPr marL="68594" marR="68594" marT="34018" marB="34018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4" name="Rectangle 63"/>
          <p:cNvSpPr/>
          <p:nvPr/>
        </p:nvSpPr>
        <p:spPr>
          <a:xfrm>
            <a:off x="1021298" y="2859148"/>
            <a:ext cx="2940050" cy="249237"/>
          </a:xfrm>
          <a:prstGeom prst="rect">
            <a:avLst/>
          </a:prstGeom>
          <a:solidFill>
            <a:srgbClr val="009AB2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600" dirty="0"/>
          </a:p>
        </p:txBody>
      </p:sp>
      <p:sp>
        <p:nvSpPr>
          <p:cNvPr id="69702" name="ZoneTexte 43"/>
          <p:cNvSpPr txBox="1">
            <a:spLocks noChangeArrowheads="1"/>
          </p:cNvSpPr>
          <p:nvPr/>
        </p:nvSpPr>
        <p:spPr bwMode="auto">
          <a:xfrm>
            <a:off x="991137" y="2846448"/>
            <a:ext cx="1385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fr-FR" sz="1100"/>
              <a:t>Finalisation PDR</a:t>
            </a:r>
          </a:p>
        </p:txBody>
      </p:sp>
      <p:sp>
        <p:nvSpPr>
          <p:cNvPr id="47" name="Titre 1"/>
          <p:cNvSpPr txBox="1">
            <a:spLocks/>
          </p:cNvSpPr>
          <p:nvPr/>
        </p:nvSpPr>
        <p:spPr>
          <a:xfrm>
            <a:off x="788988" y="476251"/>
            <a:ext cx="7886700" cy="9937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sz="3300" b="1" dirty="0">
                <a:solidFill>
                  <a:schemeClr val="accent1">
                    <a:lumMod val="50000"/>
                  </a:schemeClr>
                </a:solidFill>
              </a:rPr>
              <a:t>Calendrier </a:t>
            </a:r>
            <a:r>
              <a:rPr lang="fr-CH" sz="3300" b="1" dirty="0" smtClean="0">
                <a:solidFill>
                  <a:schemeClr val="accent1">
                    <a:lumMod val="50000"/>
                  </a:schemeClr>
                </a:solidFill>
              </a:rPr>
              <a:t>PDR Sarine</a:t>
            </a:r>
            <a:endParaRPr lang="fr-CH" sz="33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9704" name="Picture 2" descr="vous Êtes Ici&quot; : photos, illustrations, vecteurs et vidéos libres de droits  |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17" y="1631832"/>
            <a:ext cx="6778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71" name="ZoneTexte 15"/>
          <p:cNvSpPr txBox="1">
            <a:spLocks noChangeArrowheads="1"/>
          </p:cNvSpPr>
          <p:nvPr/>
        </p:nvSpPr>
        <p:spPr bwMode="auto">
          <a:xfrm rot="18957260">
            <a:off x="2945017" y="4934160"/>
            <a:ext cx="1323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CH" altLang="fr-FR" sz="1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24.11.2021</a:t>
            </a:r>
            <a:endParaRPr lang="fr-CH" altLang="fr-FR" sz="10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fr-CH" altLang="fr-FR" sz="1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Consultation publique</a:t>
            </a:r>
            <a:endParaRPr lang="fr-CH" altLang="fr-FR" sz="1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949861" y="4660959"/>
            <a:ext cx="7980362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V="1">
            <a:off x="3978282" y="3189348"/>
            <a:ext cx="0" cy="1373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977223" y="2851210"/>
            <a:ext cx="1023938" cy="257175"/>
          </a:xfrm>
          <a:prstGeom prst="rect">
            <a:avLst/>
          </a:prstGeom>
          <a:solidFill>
            <a:srgbClr val="009AB2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600" dirty="0"/>
          </a:p>
        </p:txBody>
      </p:sp>
      <p:sp>
        <p:nvSpPr>
          <p:cNvPr id="69711" name="ZoneTexte 43"/>
          <p:cNvSpPr txBox="1">
            <a:spLocks noChangeArrowheads="1"/>
          </p:cNvSpPr>
          <p:nvPr/>
        </p:nvSpPr>
        <p:spPr bwMode="auto">
          <a:xfrm>
            <a:off x="3901024" y="2857559"/>
            <a:ext cx="1044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fr-FR" sz="1100"/>
              <a:t>Consultation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17036" y="2851210"/>
            <a:ext cx="601662" cy="257175"/>
          </a:xfrm>
          <a:prstGeom prst="rect">
            <a:avLst/>
          </a:prstGeom>
          <a:solidFill>
            <a:srgbClr val="009AB2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600" dirty="0"/>
          </a:p>
        </p:txBody>
      </p:sp>
      <p:sp>
        <p:nvSpPr>
          <p:cNvPr id="69713" name="ZoneTexte 43"/>
          <p:cNvSpPr txBox="1">
            <a:spLocks noChangeArrowheads="1"/>
          </p:cNvSpPr>
          <p:nvPr/>
        </p:nvSpPr>
        <p:spPr bwMode="auto">
          <a:xfrm>
            <a:off x="4932898" y="2857560"/>
            <a:ext cx="1663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fr-FR" sz="1100"/>
              <a:t>Traitement </a:t>
            </a:r>
          </a:p>
          <a:p>
            <a:endParaRPr lang="fr-CH" altLang="fr-FR" sz="1100"/>
          </a:p>
        </p:txBody>
      </p:sp>
      <p:sp>
        <p:nvSpPr>
          <p:cNvPr id="67" name="Rectangle 66"/>
          <p:cNvSpPr/>
          <p:nvPr/>
        </p:nvSpPr>
        <p:spPr>
          <a:xfrm>
            <a:off x="5317074" y="3117910"/>
            <a:ext cx="1597025" cy="214313"/>
          </a:xfrm>
          <a:prstGeom prst="rect">
            <a:avLst/>
          </a:prstGeom>
          <a:solidFill>
            <a:srgbClr val="009AB2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600" dirty="0"/>
          </a:p>
        </p:txBody>
      </p:sp>
      <p:sp>
        <p:nvSpPr>
          <p:cNvPr id="69715" name="ZoneTexte 43"/>
          <p:cNvSpPr txBox="1">
            <a:spLocks noChangeArrowheads="1"/>
          </p:cNvSpPr>
          <p:nvPr/>
        </p:nvSpPr>
        <p:spPr bwMode="auto">
          <a:xfrm>
            <a:off x="5282149" y="3089334"/>
            <a:ext cx="193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fr-FR" sz="1100" dirty="0"/>
              <a:t>Adaptations, </a:t>
            </a:r>
            <a:r>
              <a:rPr lang="fr-CH" altLang="fr-FR" sz="1100" dirty="0" smtClean="0"/>
              <a:t>adoption: </a:t>
            </a:r>
            <a:r>
              <a:rPr lang="fr-CH" altLang="fr-FR" sz="1100" dirty="0"/>
              <a:t>ARS </a:t>
            </a:r>
          </a:p>
        </p:txBody>
      </p:sp>
      <p:sp>
        <p:nvSpPr>
          <p:cNvPr id="69" name="ZoneTexte 15"/>
          <p:cNvSpPr txBox="1">
            <a:spLocks noChangeArrowheads="1"/>
          </p:cNvSpPr>
          <p:nvPr/>
        </p:nvSpPr>
        <p:spPr bwMode="auto">
          <a:xfrm rot="18664970">
            <a:off x="6043538" y="4991506"/>
            <a:ext cx="14175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CH" altLang="fr-FR" sz="1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Automne 2022 </a:t>
            </a:r>
          </a:p>
          <a:p>
            <a:pPr eaLnBrk="1" hangingPunct="1">
              <a:defRPr/>
            </a:pPr>
            <a:r>
              <a:rPr lang="fr-CH" altLang="fr-FR" sz="1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Adoption formelle ARS -&gt; dépôt </a:t>
            </a:r>
            <a:r>
              <a:rPr lang="fr-CH" altLang="fr-FR" sz="1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à la DAEC </a:t>
            </a:r>
          </a:p>
        </p:txBody>
      </p:sp>
      <p:cxnSp>
        <p:nvCxnSpPr>
          <p:cNvPr id="74" name="Connecteur droit avec flèche 73"/>
          <p:cNvCxnSpPr/>
          <p:nvPr/>
        </p:nvCxnSpPr>
        <p:spPr>
          <a:xfrm flipV="1">
            <a:off x="6929936" y="3294026"/>
            <a:ext cx="1" cy="12779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en angle 4"/>
          <p:cNvCxnSpPr/>
          <p:nvPr/>
        </p:nvCxnSpPr>
        <p:spPr>
          <a:xfrm rot="5400000" flipH="1" flipV="1">
            <a:off x="3078271" y="3454597"/>
            <a:ext cx="1041601" cy="4933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2863198" y="4281319"/>
            <a:ext cx="113134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CH" altLang="fr-FR" sz="95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10.11.2021 </a:t>
            </a:r>
          </a:p>
          <a:p>
            <a:pPr eaLnBrk="1" hangingPunct="1">
              <a:defRPr/>
            </a:pPr>
            <a:r>
              <a:rPr lang="fr-CH" altLang="fr-FR" sz="95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atelier ZACT III </a:t>
            </a:r>
            <a:endParaRPr lang="fr-CH" altLang="fr-FR" sz="95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Connecteur en angle 28"/>
          <p:cNvCxnSpPr/>
          <p:nvPr/>
        </p:nvCxnSpPr>
        <p:spPr>
          <a:xfrm rot="5400000" flipH="1" flipV="1">
            <a:off x="2516969" y="3186221"/>
            <a:ext cx="829052" cy="807973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15"/>
          <p:cNvSpPr txBox="1">
            <a:spLocks noChangeArrowheads="1"/>
          </p:cNvSpPr>
          <p:nvPr/>
        </p:nvSpPr>
        <p:spPr bwMode="auto">
          <a:xfrm>
            <a:off x="2173974" y="3921287"/>
            <a:ext cx="7629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CH" altLang="fr-FR" sz="9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13.10.2021 </a:t>
            </a:r>
          </a:p>
          <a:p>
            <a:pPr eaLnBrk="1" hangingPunct="1">
              <a:defRPr/>
            </a:pPr>
            <a:r>
              <a:rPr lang="fr-CH" altLang="fr-FR" sz="9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fr-CH" altLang="fr-FR" sz="9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éance CSP </a:t>
            </a:r>
            <a:endParaRPr lang="fr-CH" altLang="fr-FR" sz="9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ZoneTexte 15"/>
          <p:cNvSpPr txBox="1">
            <a:spLocks noChangeArrowheads="1"/>
          </p:cNvSpPr>
          <p:nvPr/>
        </p:nvSpPr>
        <p:spPr bwMode="auto">
          <a:xfrm rot="18864286">
            <a:off x="3404544" y="4938660"/>
            <a:ext cx="13213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CH" altLang="fr-FR" sz="1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30.11.2021</a:t>
            </a:r>
            <a:endParaRPr lang="fr-CH" altLang="fr-FR" sz="10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fr-CH" altLang="fr-FR" sz="1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Séance d’information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4291548" y="3197812"/>
            <a:ext cx="0" cy="1373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15"/>
          <p:cNvSpPr txBox="1">
            <a:spLocks noChangeArrowheads="1"/>
          </p:cNvSpPr>
          <p:nvPr/>
        </p:nvSpPr>
        <p:spPr bwMode="auto">
          <a:xfrm>
            <a:off x="1522036" y="3921286"/>
            <a:ext cx="1131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CH" altLang="fr-FR" sz="9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05.10.2021 </a:t>
            </a:r>
          </a:p>
          <a:p>
            <a:pPr eaLnBrk="1" hangingPunct="1">
              <a:defRPr/>
            </a:pPr>
            <a:r>
              <a:rPr lang="fr-CH" altLang="fr-FR" sz="9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fr-CH" altLang="fr-FR" sz="9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éance CSP </a:t>
            </a:r>
            <a:endParaRPr lang="fr-CH" altLang="fr-FR" sz="9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34" name="Connecteur en angle 33"/>
          <p:cNvCxnSpPr/>
          <p:nvPr/>
        </p:nvCxnSpPr>
        <p:spPr>
          <a:xfrm rot="5400000" flipH="1" flipV="1">
            <a:off x="1842984" y="3364659"/>
            <a:ext cx="740408" cy="3728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15"/>
          <p:cNvSpPr txBox="1">
            <a:spLocks noChangeArrowheads="1"/>
          </p:cNvSpPr>
          <p:nvPr/>
        </p:nvSpPr>
        <p:spPr bwMode="auto">
          <a:xfrm>
            <a:off x="827772" y="3904348"/>
            <a:ext cx="1131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CH" altLang="fr-FR" sz="9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22.06.2021 </a:t>
            </a:r>
          </a:p>
          <a:p>
            <a:pPr eaLnBrk="1" hangingPunct="1">
              <a:defRPr/>
            </a:pPr>
            <a:r>
              <a:rPr lang="fr-CH" altLang="fr-FR" sz="9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fr-CH" altLang="fr-FR" sz="9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éance CSP </a:t>
            </a:r>
            <a:endParaRPr lang="fr-CH" altLang="fr-FR" sz="9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38" name="Connecteur en angle 37"/>
          <p:cNvCxnSpPr/>
          <p:nvPr/>
        </p:nvCxnSpPr>
        <p:spPr>
          <a:xfrm rot="5400000" flipH="1" flipV="1">
            <a:off x="1140624" y="3373128"/>
            <a:ext cx="740408" cy="3728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38"/>
          <p:cNvCxnSpPr/>
          <p:nvPr/>
        </p:nvCxnSpPr>
        <p:spPr>
          <a:xfrm rot="5400000" flipH="1" flipV="1">
            <a:off x="2537251" y="3364653"/>
            <a:ext cx="740408" cy="3728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40264" y="4665137"/>
            <a:ext cx="148801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15"/>
          <p:cNvSpPr txBox="1">
            <a:spLocks noChangeArrowheads="1"/>
          </p:cNvSpPr>
          <p:nvPr/>
        </p:nvSpPr>
        <p:spPr bwMode="auto">
          <a:xfrm rot="18664970">
            <a:off x="7402579" y="5045024"/>
            <a:ext cx="1488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CH" altLang="fr-FR" sz="1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Dès 2023 </a:t>
            </a:r>
          </a:p>
          <a:p>
            <a:pPr algn="r" eaLnBrk="1" hangingPunct="1">
              <a:defRPr/>
            </a:pPr>
            <a:r>
              <a:rPr lang="fr-CH" altLang="fr-FR" sz="1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Mise en ouvre PDR </a:t>
            </a:r>
            <a:endParaRPr lang="fr-CH" altLang="fr-FR" sz="1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3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11621" y="2455862"/>
            <a:ext cx="9301162" cy="1260475"/>
          </a:xfrm>
        </p:spPr>
        <p:txBody>
          <a:bodyPr/>
          <a:lstStyle/>
          <a:p>
            <a:pPr marL="0" indent="0" algn="ctr">
              <a:buNone/>
            </a:pPr>
            <a:r>
              <a:rPr lang="fr-CH" sz="3800" dirty="0" smtClean="0"/>
              <a:t>Introduction et contexte</a:t>
            </a:r>
            <a:endParaRPr lang="fr-CH" sz="3800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147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e 7"/>
          <p:cNvSpPr/>
          <p:nvPr/>
        </p:nvSpPr>
        <p:spPr>
          <a:xfrm>
            <a:off x="948187" y="2991406"/>
            <a:ext cx="1986095" cy="845493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fr-CH" sz="1463">
              <a:solidFill>
                <a:prstClr val="white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2934282" y="2482498"/>
            <a:ext cx="4952418" cy="1746601"/>
          </a:xfrm>
          <a:prstGeom prst="round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fr-CH" sz="1463">
              <a:solidFill>
                <a:prstClr val="white"/>
              </a:solidFill>
            </a:endParaRPr>
          </a:p>
        </p:txBody>
      </p:sp>
      <p:sp>
        <p:nvSpPr>
          <p:cNvPr id="20" name="ZoneTexte 3"/>
          <p:cNvSpPr txBox="1">
            <a:spLocks noChangeArrowheads="1"/>
          </p:cNvSpPr>
          <p:nvPr/>
        </p:nvSpPr>
        <p:spPr bwMode="auto">
          <a:xfrm>
            <a:off x="571653" y="501488"/>
            <a:ext cx="89399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42950"/>
            <a:r>
              <a:rPr lang="fr-CH" sz="3800" b="1" dirty="0" smtClean="0">
                <a:latin typeface="+mj-lt"/>
                <a:ea typeface="+mj-ea"/>
                <a:cs typeface="+mj-cs"/>
              </a:rPr>
              <a:t>Démarche de la gestion des zones d’activités</a:t>
            </a:r>
            <a:endParaRPr lang="fr-CH" altLang="fr-FR" sz="3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13072" y="2781300"/>
            <a:ext cx="1440000" cy="634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742950">
              <a:defRPr/>
            </a:pPr>
            <a:r>
              <a:rPr lang="fr-CH" altLang="fr-FR" sz="1450" b="1" dirty="0" smtClean="0">
                <a:solidFill>
                  <a:srgbClr val="4472C4">
                    <a:lumMod val="75000"/>
                  </a:srgbClr>
                </a:solidFill>
                <a:ea typeface="MS PGothic" pitchFamily="34" charset="-128"/>
              </a:rPr>
              <a:t>Monitoring</a:t>
            </a:r>
            <a:endParaRPr lang="fr-CH" sz="1450" b="1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53925" y="2781300"/>
            <a:ext cx="1440000" cy="632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742950">
              <a:defRPr/>
            </a:pPr>
            <a:r>
              <a:rPr lang="fr-CH" altLang="fr-FR" sz="1450" b="1" dirty="0">
                <a:solidFill>
                  <a:srgbClr val="4472C4">
                    <a:lumMod val="75000"/>
                  </a:srgbClr>
                </a:solidFill>
                <a:ea typeface="MS PGothic" pitchFamily="34" charset="-128"/>
              </a:rPr>
              <a:t>Planification</a:t>
            </a:r>
            <a:endParaRPr lang="fr-CH" sz="1450" b="1" dirty="0">
              <a:solidFill>
                <a:srgbClr val="4472C4">
                  <a:lumMod val="75000"/>
                </a:srgbClr>
              </a:solidFill>
              <a:ea typeface="MS PGothic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41407" y="3433491"/>
            <a:ext cx="1915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fr-CH" sz="1650" dirty="0"/>
              <a:t>Outil de promotion économique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354816" y="3451178"/>
            <a:ext cx="17063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fr-CH" sz="1650" dirty="0"/>
              <a:t>Outil de gestion territoriale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12729" y="3153299"/>
            <a:ext cx="192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fr-CH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Répondre aux exigences </a:t>
            </a:r>
          </a:p>
          <a:p>
            <a:pPr defTabSz="742950"/>
            <a:r>
              <a:rPr lang="fr-CH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de la LAT et du </a:t>
            </a:r>
            <a:r>
              <a:rPr lang="fr-CH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PDCant</a:t>
            </a:r>
            <a:endParaRPr lang="fr-CH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85297" y="2781300"/>
            <a:ext cx="1440000" cy="634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742950">
              <a:defRPr/>
            </a:pPr>
            <a:r>
              <a:rPr lang="fr-CH" sz="1500" b="1" dirty="0" smtClean="0">
                <a:solidFill>
                  <a:srgbClr val="4472C4">
                    <a:lumMod val="75000"/>
                  </a:srgbClr>
                </a:solidFill>
                <a:ea typeface="MS PGothic" pitchFamily="34" charset="-128"/>
              </a:rPr>
              <a:t>Gestion</a:t>
            </a:r>
            <a:endParaRPr lang="fr-CH" sz="1500" b="1" dirty="0">
              <a:solidFill>
                <a:srgbClr val="4472C4">
                  <a:lumMod val="75000"/>
                </a:srgbClr>
              </a:solidFill>
              <a:ea typeface="MS PGothic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2147" y="4562789"/>
            <a:ext cx="4686300" cy="6349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742950">
              <a:defRPr/>
            </a:pPr>
            <a:r>
              <a:rPr lang="fr-CH" altLang="fr-FR" sz="1600" dirty="0" smtClean="0">
                <a:solidFill>
                  <a:schemeClr val="bg1"/>
                </a:solidFill>
                <a:ea typeface="MS PGothic" pitchFamily="34" charset="-128"/>
              </a:rPr>
              <a:t>Miser sur le développement économique </a:t>
            </a:r>
          </a:p>
          <a:p>
            <a:pPr algn="ctr" defTabSz="742950">
              <a:defRPr/>
            </a:pPr>
            <a:r>
              <a:rPr lang="fr-CH" altLang="fr-FR" sz="1600" dirty="0" smtClean="0">
                <a:solidFill>
                  <a:schemeClr val="bg1"/>
                </a:solidFill>
                <a:ea typeface="MS PGothic" pitchFamily="34" charset="-128"/>
              </a:rPr>
              <a:t>en utilisant rationnellement le sol</a:t>
            </a:r>
            <a:endParaRPr lang="fr-CH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9" grpId="0" animBg="1"/>
      <p:bldP spid="21" grpId="0" animBg="1"/>
      <p:bldP spid="6" grpId="0"/>
      <p:bldP spid="22" grpId="0"/>
      <p:bldP spid="24" grpId="0"/>
      <p:bldP spid="3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3"/>
          <p:cNvSpPr txBox="1">
            <a:spLocks noChangeArrowheads="1"/>
          </p:cNvSpPr>
          <p:nvPr/>
        </p:nvSpPr>
        <p:spPr bwMode="auto">
          <a:xfrm>
            <a:off x="571653" y="501488"/>
            <a:ext cx="893999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42950"/>
            <a:r>
              <a:rPr lang="fr-CH" sz="3800" b="1" dirty="0" smtClean="0">
                <a:latin typeface="+mj-lt"/>
                <a:ea typeface="+mj-ea"/>
                <a:cs typeface="+mj-cs"/>
              </a:rPr>
              <a:t>Démarche relative aux zones d’activités: calendrier</a:t>
            </a:r>
            <a:endParaRPr lang="fr-CH" altLang="fr-FR" sz="38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1263190" y="3434726"/>
            <a:ext cx="6077410" cy="152"/>
          </a:xfrm>
          <a:prstGeom prst="straightConnector1">
            <a:avLst/>
          </a:prstGeom>
          <a:ln w="28575"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47"/>
          <p:cNvSpPr txBox="1">
            <a:spLocks noChangeArrowheads="1"/>
          </p:cNvSpPr>
          <p:nvPr/>
        </p:nvSpPr>
        <p:spPr bwMode="auto">
          <a:xfrm>
            <a:off x="2194451" y="3579178"/>
            <a:ext cx="832379" cy="417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42950"/>
            <a:r>
              <a:rPr lang="fr-CH" altLang="fr-FR" sz="1138" b="1" dirty="0">
                <a:solidFill>
                  <a:prstClr val="black"/>
                </a:solidFill>
              </a:rPr>
              <a:t>Atelier I</a:t>
            </a:r>
          </a:p>
          <a:p>
            <a:pPr algn="ctr" defTabSz="742950"/>
            <a:r>
              <a:rPr lang="fr-CH" altLang="fr-FR" sz="975" dirty="0">
                <a:solidFill>
                  <a:prstClr val="black"/>
                </a:solidFill>
              </a:rPr>
              <a:t>23.03.2021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31540" y="5368448"/>
            <a:ext cx="979248" cy="304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fr-CH" sz="1219" dirty="0">
                <a:solidFill>
                  <a:srgbClr val="FFC000">
                    <a:lumMod val="50000"/>
                  </a:srgbClr>
                </a:solidFill>
              </a:rPr>
              <a:t>Diagnostic</a:t>
            </a:r>
            <a:r>
              <a:rPr lang="fr-CH" sz="1381" dirty="0">
                <a:solidFill>
                  <a:srgbClr val="FFC000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68074" y="4643050"/>
            <a:ext cx="578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fr-CH" sz="1200" dirty="0">
                <a:solidFill>
                  <a:prstClr val="black"/>
                </a:solidFill>
              </a:rPr>
              <a:t>2019</a:t>
            </a:r>
          </a:p>
        </p:txBody>
      </p:sp>
      <p:sp>
        <p:nvSpPr>
          <p:cNvPr id="31" name="Losange 30"/>
          <p:cNvSpPr/>
          <p:nvPr/>
        </p:nvSpPr>
        <p:spPr>
          <a:xfrm>
            <a:off x="2468634" y="3298607"/>
            <a:ext cx="254529" cy="29382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fr-CH" sz="1463">
              <a:solidFill>
                <a:prstClr val="white"/>
              </a:solidFill>
            </a:endParaRPr>
          </a:p>
        </p:txBody>
      </p:sp>
      <p:sp>
        <p:nvSpPr>
          <p:cNvPr id="42" name="Losange 41"/>
          <p:cNvSpPr/>
          <p:nvPr/>
        </p:nvSpPr>
        <p:spPr>
          <a:xfrm>
            <a:off x="4132399" y="3287812"/>
            <a:ext cx="254529" cy="29382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fr-CH" sz="1463">
              <a:solidFill>
                <a:prstClr val="white"/>
              </a:solidFill>
            </a:endParaRPr>
          </a:p>
        </p:txBody>
      </p:sp>
      <p:sp>
        <p:nvSpPr>
          <p:cNvPr id="45" name="ZoneTexte 47"/>
          <p:cNvSpPr txBox="1">
            <a:spLocks noChangeArrowheads="1"/>
          </p:cNvSpPr>
          <p:nvPr/>
        </p:nvSpPr>
        <p:spPr bwMode="auto">
          <a:xfrm>
            <a:off x="3855767" y="3585641"/>
            <a:ext cx="832379" cy="417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42950"/>
            <a:r>
              <a:rPr lang="fr-CH" altLang="fr-FR" sz="1138" b="1" dirty="0">
                <a:solidFill>
                  <a:prstClr val="black"/>
                </a:solidFill>
              </a:rPr>
              <a:t>Atelier II</a:t>
            </a:r>
          </a:p>
          <a:p>
            <a:pPr algn="ctr" defTabSz="742950"/>
            <a:r>
              <a:rPr lang="fr-CH" altLang="fr-FR" sz="975" dirty="0">
                <a:solidFill>
                  <a:prstClr val="black"/>
                </a:solidFill>
              </a:rPr>
              <a:t>26.05.2021</a:t>
            </a:r>
          </a:p>
        </p:txBody>
      </p:sp>
      <p:sp>
        <p:nvSpPr>
          <p:cNvPr id="46" name="ZoneTexte 47"/>
          <p:cNvSpPr txBox="1">
            <a:spLocks noChangeArrowheads="1"/>
          </p:cNvSpPr>
          <p:nvPr/>
        </p:nvSpPr>
        <p:spPr bwMode="auto">
          <a:xfrm>
            <a:off x="5633590" y="3579177"/>
            <a:ext cx="976230" cy="417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42950"/>
            <a:r>
              <a:rPr lang="fr-CH" altLang="fr-FR" sz="1138" b="1" dirty="0">
                <a:solidFill>
                  <a:prstClr val="black"/>
                </a:solidFill>
              </a:rPr>
              <a:t>Atelier III</a:t>
            </a:r>
          </a:p>
          <a:p>
            <a:pPr algn="ctr" defTabSz="742950"/>
            <a:r>
              <a:rPr lang="fr-CH" altLang="fr-FR" sz="975" dirty="0" smtClean="0">
                <a:solidFill>
                  <a:prstClr val="black"/>
                </a:solidFill>
              </a:rPr>
              <a:t>10.11.2021</a:t>
            </a:r>
            <a:endParaRPr lang="fr-CH" altLang="fr-FR" sz="975" dirty="0">
              <a:solidFill>
                <a:prstClr val="black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026475" y="5360695"/>
            <a:ext cx="979248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fr-CH" sz="1219" dirty="0">
                <a:solidFill>
                  <a:srgbClr val="FFC000">
                    <a:lumMod val="50000"/>
                  </a:srgbClr>
                </a:solidFill>
              </a:rPr>
              <a:t>Stratégie 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6339372" y="4227531"/>
            <a:ext cx="1551564" cy="65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fr-CH" sz="1219" b="1" dirty="0" smtClean="0"/>
              <a:t>Consultation publique</a:t>
            </a:r>
          </a:p>
          <a:p>
            <a:pPr defTabSz="742950"/>
            <a:r>
              <a:rPr lang="fr-CH" sz="1219" dirty="0" smtClean="0"/>
              <a:t>24.11.2021 </a:t>
            </a:r>
            <a:endParaRPr lang="fr-CH" sz="1219" dirty="0"/>
          </a:p>
        </p:txBody>
      </p:sp>
      <p:sp>
        <p:nvSpPr>
          <p:cNvPr id="50" name="Flèche droite 49"/>
          <p:cNvSpPr/>
          <p:nvPr/>
        </p:nvSpPr>
        <p:spPr>
          <a:xfrm>
            <a:off x="571653" y="4831832"/>
            <a:ext cx="9023257" cy="691926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42950"/>
            <a:endParaRPr lang="fr-CH" sz="1463" dirty="0">
              <a:solidFill>
                <a:prstClr val="black"/>
              </a:solidFill>
            </a:endParaRPr>
          </a:p>
          <a:p>
            <a:pPr algn="ctr" defTabSz="742950"/>
            <a:r>
              <a:rPr lang="fr-CH" sz="1500" dirty="0">
                <a:solidFill>
                  <a:prstClr val="black"/>
                </a:solidFill>
              </a:rPr>
              <a:t>Elaboration du Plan directeur régional de la Sarine</a:t>
            </a:r>
          </a:p>
          <a:p>
            <a:pPr algn="ctr" defTabSz="742950"/>
            <a:endParaRPr lang="fr-CH" sz="1463" dirty="0">
              <a:solidFill>
                <a:srgbClr val="FFC000">
                  <a:lumMod val="50000"/>
                </a:srgbClr>
              </a:solidFill>
            </a:endParaRPr>
          </a:p>
        </p:txBody>
      </p:sp>
      <p:sp>
        <p:nvSpPr>
          <p:cNvPr id="44" name="Losange 43"/>
          <p:cNvSpPr/>
          <p:nvPr/>
        </p:nvSpPr>
        <p:spPr>
          <a:xfrm>
            <a:off x="5922516" y="3289180"/>
            <a:ext cx="254529" cy="29382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fr-CH" sz="1463">
              <a:solidFill>
                <a:prstClr val="white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244383" y="4228142"/>
            <a:ext cx="1133010" cy="65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fr-CH" sz="1219" b="1" dirty="0" smtClean="0"/>
              <a:t>Séance </a:t>
            </a:r>
          </a:p>
          <a:p>
            <a:pPr defTabSz="742950"/>
            <a:r>
              <a:rPr lang="fr-CH" sz="1219" b="1" dirty="0" smtClean="0"/>
              <a:t>d’information</a:t>
            </a:r>
          </a:p>
          <a:p>
            <a:pPr defTabSz="742950"/>
            <a:r>
              <a:rPr lang="fr-CH" sz="1219" dirty="0" smtClean="0"/>
              <a:t>30.11.2021 </a:t>
            </a:r>
            <a:endParaRPr lang="fr-CH" sz="1219" dirty="0"/>
          </a:p>
        </p:txBody>
      </p:sp>
      <p:pic>
        <p:nvPicPr>
          <p:cNvPr id="36" name="Picture 2" descr="vous Êtes Ici&quot; : photos, illustrations, vecteurs et vidéos libres de droits  |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49" y="2361564"/>
            <a:ext cx="6778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osange 40"/>
          <p:cNvSpPr/>
          <p:nvPr/>
        </p:nvSpPr>
        <p:spPr>
          <a:xfrm>
            <a:off x="6462330" y="4825369"/>
            <a:ext cx="138047" cy="155564"/>
          </a:xfrm>
          <a:prstGeom prst="diamo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fr-CH" sz="1463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Losange 42"/>
          <p:cNvSpPr/>
          <p:nvPr/>
        </p:nvSpPr>
        <p:spPr>
          <a:xfrm>
            <a:off x="7317466" y="4833830"/>
            <a:ext cx="138047" cy="155564"/>
          </a:xfrm>
          <a:prstGeom prst="diamo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fr-CH" sz="1463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676847" y="4380743"/>
            <a:ext cx="1133010" cy="46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fr-CH" sz="1219" b="1" dirty="0"/>
              <a:t>Dépôt DAEC </a:t>
            </a:r>
          </a:p>
          <a:p>
            <a:pPr defTabSz="742950"/>
            <a:r>
              <a:rPr lang="fr-CH" sz="1219" dirty="0" smtClean="0"/>
              <a:t>sept. 2022 </a:t>
            </a:r>
            <a:endParaRPr lang="fr-CH" sz="1219" dirty="0"/>
          </a:p>
        </p:txBody>
      </p:sp>
      <p:sp>
        <p:nvSpPr>
          <p:cNvPr id="22" name="Losange 21"/>
          <p:cNvSpPr/>
          <p:nvPr/>
        </p:nvSpPr>
        <p:spPr>
          <a:xfrm>
            <a:off x="8883886" y="4854252"/>
            <a:ext cx="138047" cy="155564"/>
          </a:xfrm>
          <a:prstGeom prst="diamo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fr-CH" sz="1463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0">
            <a:extLst>
              <a:ext uri="{FF2B5EF4-FFF2-40B4-BE49-F238E27FC236}">
                <a16:creationId xmlns:a16="http://schemas.microsoft.com/office/drawing/2014/main" xmlns="" id="{681C16A9-97C7-A145-8A44-4EF12FE62653}"/>
              </a:ext>
            </a:extLst>
          </p:cNvPr>
          <p:cNvSpPr txBox="1"/>
          <p:nvPr/>
        </p:nvSpPr>
        <p:spPr>
          <a:xfrm>
            <a:off x="365023" y="343540"/>
            <a:ext cx="917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 </a:t>
            </a:r>
            <a:endParaRPr lang="fr-CH" b="1" u="sn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0436E34-EFE0-5047-A0AE-61BFE96A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2127" y="6346123"/>
            <a:ext cx="2228850" cy="365125"/>
          </a:xfrm>
        </p:spPr>
        <p:txBody>
          <a:bodyPr/>
          <a:lstStyle/>
          <a:p>
            <a:fld id="{422B0FDB-972E-164D-878F-276BAECB6761}" type="slidenum">
              <a:rPr lang="de-DE" smtClean="0"/>
              <a:t>6</a:t>
            </a:fld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782422" y="1310328"/>
            <a:ext cx="8003357" cy="4883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</a:endParaRP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11248"/>
          </a:xfrm>
        </p:spPr>
        <p:txBody>
          <a:bodyPr>
            <a:normAutofit/>
          </a:bodyPr>
          <a:lstStyle/>
          <a:p>
            <a:r>
              <a:rPr lang="fr-CH" sz="3800" b="1" dirty="0"/>
              <a:t>Rappel des précédents ateliers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xmlns="" id="{578F1343-1571-F543-BFC6-6D08D055F03A}"/>
              </a:ext>
            </a:extLst>
          </p:cNvPr>
          <p:cNvSpPr txBox="1">
            <a:spLocks/>
          </p:cNvSpPr>
          <p:nvPr/>
        </p:nvSpPr>
        <p:spPr>
          <a:xfrm>
            <a:off x="712067" y="1798220"/>
            <a:ext cx="8790153" cy="35209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dirty="0" smtClean="0"/>
              <a:t>Atelier I: 23 </a:t>
            </a:r>
            <a:r>
              <a:rPr lang="fr-CH" sz="2400" dirty="0"/>
              <a:t>mars 2021 </a:t>
            </a:r>
            <a:endParaRPr lang="fr-CH" sz="2400" b="1" dirty="0" smtClean="0"/>
          </a:p>
          <a:p>
            <a:pPr>
              <a:spcBef>
                <a:spcPts val="300"/>
              </a:spcBef>
            </a:pPr>
            <a:r>
              <a:rPr lang="fr-CH" sz="2600" dirty="0" smtClean="0"/>
              <a:t>Connaître les éléments clé d‘une gestion régionale des ZACT </a:t>
            </a:r>
          </a:p>
          <a:p>
            <a:pPr marL="0" indent="0" defTabSz="263525">
              <a:spcBef>
                <a:spcPts val="0"/>
              </a:spcBef>
              <a:spcAft>
                <a:spcPts val="1200"/>
              </a:spcAft>
              <a:buNone/>
              <a:tabLst>
                <a:tab pos="263525" algn="l"/>
              </a:tabLst>
            </a:pPr>
            <a:endParaRPr lang="fr-CH" sz="2200" dirty="0" smtClean="0"/>
          </a:p>
          <a:p>
            <a:pPr marL="0" indent="0" defTabSz="263525">
              <a:spcBef>
                <a:spcPts val="0"/>
              </a:spcBef>
              <a:buNone/>
              <a:tabLst>
                <a:tab pos="263525" algn="l"/>
              </a:tabLst>
            </a:pPr>
            <a:r>
              <a:rPr lang="fr-CH" sz="2400" dirty="0"/>
              <a:t>Atelier II: 26 mai 2021</a:t>
            </a:r>
            <a:endParaRPr lang="fr-CH" sz="2400" b="1" dirty="0"/>
          </a:p>
          <a:p>
            <a:pPr>
              <a:spcBef>
                <a:spcPts val="300"/>
              </a:spcBef>
              <a:spcAft>
                <a:spcPts val="1200"/>
              </a:spcAft>
              <a:tabLst>
                <a:tab pos="263525" algn="l"/>
              </a:tabLst>
            </a:pPr>
            <a:r>
              <a:rPr lang="fr-CH" sz="2600" dirty="0"/>
              <a:t>Définir la mission du système régional de gestion des </a:t>
            </a:r>
            <a:r>
              <a:rPr lang="fr-CH" sz="2600" dirty="0" smtClean="0"/>
              <a:t>ZACT</a:t>
            </a:r>
          </a:p>
          <a:p>
            <a:pPr>
              <a:spcBef>
                <a:spcPts val="300"/>
              </a:spcBef>
              <a:spcAft>
                <a:spcPts val="1200"/>
              </a:spcAft>
              <a:tabLst>
                <a:tab pos="263525" algn="l"/>
              </a:tabLst>
            </a:pPr>
            <a:endParaRPr lang="fr-CH" sz="2600" dirty="0"/>
          </a:p>
          <a:p>
            <a:pPr>
              <a:spcBef>
                <a:spcPts val="300"/>
              </a:spcBef>
              <a:spcAft>
                <a:spcPts val="1200"/>
              </a:spcAft>
              <a:tabLst>
                <a:tab pos="263525" algn="l"/>
              </a:tabLst>
            </a:pPr>
            <a:endParaRPr lang="fr-CH" sz="2600" dirty="0" smtClean="0"/>
          </a:p>
          <a:p>
            <a:pPr marL="0" indent="0">
              <a:spcBef>
                <a:spcPts val="0"/>
              </a:spcBef>
              <a:buNone/>
              <a:tabLst>
                <a:tab pos="263525" algn="l"/>
              </a:tabLst>
            </a:pPr>
            <a:r>
              <a:rPr lang="fr-CH" sz="1800" b="1" dirty="0">
                <a:solidFill>
                  <a:srgbClr val="27547D"/>
                </a:solidFill>
              </a:rPr>
              <a:t>	</a:t>
            </a:r>
            <a:endParaRPr lang="fr-CH" sz="1800" b="1" dirty="0" smtClean="0">
              <a:solidFill>
                <a:srgbClr val="27547D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782422" y="4430597"/>
            <a:ext cx="7975076" cy="1041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fr-CH" sz="2000" dirty="0" smtClean="0"/>
          </a:p>
          <a:p>
            <a:pPr algn="ctr">
              <a:spcBef>
                <a:spcPts val="400"/>
              </a:spcBef>
            </a:pPr>
            <a:r>
              <a:rPr lang="fr-CH" sz="2200" dirty="0" smtClean="0"/>
              <a:t>Objet </a:t>
            </a:r>
            <a:r>
              <a:rPr lang="fr-CH" sz="2200" dirty="0"/>
              <a:t>de cet atelier: définir la </a:t>
            </a:r>
            <a:r>
              <a:rPr lang="fr-FR" sz="2200" dirty="0"/>
              <a:t>gouvernance d’un système régional de gestion des zones d’activités</a:t>
            </a:r>
            <a:endParaRPr lang="fr-CH" sz="2200" dirty="0"/>
          </a:p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236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0">
            <a:extLst>
              <a:ext uri="{FF2B5EF4-FFF2-40B4-BE49-F238E27FC236}">
                <a16:creationId xmlns:a16="http://schemas.microsoft.com/office/drawing/2014/main" xmlns="" id="{681C16A9-97C7-A145-8A44-4EF12FE62653}"/>
              </a:ext>
            </a:extLst>
          </p:cNvPr>
          <p:cNvSpPr txBox="1"/>
          <p:nvPr/>
        </p:nvSpPr>
        <p:spPr>
          <a:xfrm>
            <a:off x="365023" y="343540"/>
            <a:ext cx="917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 </a:t>
            </a:r>
            <a:endParaRPr lang="fr-CH" b="1" u="sn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0436E34-EFE0-5047-A0AE-61BFE96A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2127" y="6346123"/>
            <a:ext cx="2228850" cy="365125"/>
          </a:xfrm>
        </p:spPr>
        <p:txBody>
          <a:bodyPr/>
          <a:lstStyle/>
          <a:p>
            <a:fld id="{422B0FDB-972E-164D-878F-276BAECB6761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782423" y="1310328"/>
            <a:ext cx="7663994" cy="4320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</a:endParaRP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37" y="1584228"/>
            <a:ext cx="8543925" cy="1111248"/>
          </a:xfrm>
        </p:spPr>
        <p:txBody>
          <a:bodyPr>
            <a:normAutofit fontScale="90000"/>
          </a:bodyPr>
          <a:lstStyle/>
          <a:p>
            <a:r>
              <a:rPr lang="fr-CH" sz="3800" b="1" dirty="0" smtClean="0">
                <a:solidFill>
                  <a:srgbClr val="FF0000"/>
                </a:solidFill>
              </a:rPr>
              <a:t/>
            </a:r>
            <a:br>
              <a:rPr lang="fr-CH" sz="3800" b="1" dirty="0" smtClean="0">
                <a:solidFill>
                  <a:srgbClr val="FF0000"/>
                </a:solidFill>
              </a:rPr>
            </a:br>
            <a:r>
              <a:rPr lang="fr-CH" sz="3800" b="1" dirty="0">
                <a:solidFill>
                  <a:srgbClr val="FF0000"/>
                </a:solidFill>
              </a:rPr>
              <a:t/>
            </a:r>
            <a:br>
              <a:rPr lang="fr-CH" sz="3800" b="1" dirty="0">
                <a:solidFill>
                  <a:srgbClr val="FF0000"/>
                </a:solidFill>
              </a:rPr>
            </a:br>
            <a:endParaRPr lang="fr-CH" sz="3800" b="1" dirty="0">
              <a:solidFill>
                <a:srgbClr val="FF0000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xmlns="" id="{578F1343-1571-F543-BFC6-6D08D055F03A}"/>
              </a:ext>
            </a:extLst>
          </p:cNvPr>
          <p:cNvSpPr txBox="1">
            <a:spLocks/>
          </p:cNvSpPr>
          <p:nvPr/>
        </p:nvSpPr>
        <p:spPr>
          <a:xfrm>
            <a:off x="712067" y="1798220"/>
            <a:ext cx="8790153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263525" algn="l"/>
              </a:tabLst>
            </a:pPr>
            <a:r>
              <a:rPr lang="fr-CH" sz="1800" b="1" dirty="0">
                <a:solidFill>
                  <a:srgbClr val="27547D"/>
                </a:solidFill>
              </a:rPr>
              <a:t>	</a:t>
            </a:r>
            <a:endParaRPr lang="fr-CH" sz="1800" b="1" dirty="0" smtClean="0">
              <a:solidFill>
                <a:srgbClr val="27547D"/>
              </a:solidFill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 txBox="1">
            <a:spLocks/>
          </p:cNvSpPr>
          <p:nvPr/>
        </p:nvSpPr>
        <p:spPr>
          <a:xfrm>
            <a:off x="681038" y="365128"/>
            <a:ext cx="8543925" cy="111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800" b="1" dirty="0" smtClean="0"/>
              <a:t>Implémentation de la stratégie dans le PDR</a:t>
            </a:r>
            <a:endParaRPr lang="fr-CH" sz="3800" b="1" dirty="0"/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884041795"/>
              </p:ext>
            </p:extLst>
          </p:nvPr>
        </p:nvGraphicFramePr>
        <p:xfrm>
          <a:off x="989815" y="1227666"/>
          <a:ext cx="8066247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989815" y="4634648"/>
            <a:ext cx="3737383" cy="9956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dirty="0" smtClean="0"/>
              <a:t>Implication pour les communes: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Modification des PAL pour des besoins urgents </a:t>
            </a:r>
            <a:endParaRPr lang="fr-CH" dirty="0"/>
          </a:p>
        </p:txBody>
      </p:sp>
      <p:sp>
        <p:nvSpPr>
          <p:cNvPr id="10" name="Rectangle 9"/>
          <p:cNvSpPr/>
          <p:nvPr/>
        </p:nvSpPr>
        <p:spPr>
          <a:xfrm>
            <a:off x="4727198" y="5129996"/>
            <a:ext cx="3719219" cy="961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dirty="0" smtClean="0"/>
              <a:t>Implication pour les communes: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Modification des PAL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422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0">
            <a:extLst>
              <a:ext uri="{FF2B5EF4-FFF2-40B4-BE49-F238E27FC236}">
                <a16:creationId xmlns:a16="http://schemas.microsoft.com/office/drawing/2014/main" xmlns="" id="{681C16A9-97C7-A145-8A44-4EF12FE62653}"/>
              </a:ext>
            </a:extLst>
          </p:cNvPr>
          <p:cNvSpPr txBox="1"/>
          <p:nvPr/>
        </p:nvSpPr>
        <p:spPr>
          <a:xfrm>
            <a:off x="365023" y="343540"/>
            <a:ext cx="917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 </a:t>
            </a:r>
            <a:endParaRPr lang="fr-CH" b="1" u="sn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0436E34-EFE0-5047-A0AE-61BFE96A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2127" y="6346123"/>
            <a:ext cx="2228850" cy="365125"/>
          </a:xfrm>
        </p:spPr>
        <p:txBody>
          <a:bodyPr/>
          <a:lstStyle/>
          <a:p>
            <a:fld id="{422B0FDB-972E-164D-878F-276BAECB6761}" type="slidenum">
              <a:rPr lang="de-DE" smtClean="0"/>
              <a:t>8</a:t>
            </a:fld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782422" y="1310328"/>
            <a:ext cx="8003357" cy="4883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chemeClr val="tx1"/>
              </a:solidFill>
            </a:endParaRP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11248"/>
          </a:xfrm>
        </p:spPr>
        <p:txBody>
          <a:bodyPr>
            <a:normAutofit/>
          </a:bodyPr>
          <a:lstStyle/>
          <a:p>
            <a:r>
              <a:rPr lang="fr-CH" sz="3800" b="1" dirty="0"/>
              <a:t>Aspects territoriaux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xmlns="" id="{578F1343-1571-F543-BFC6-6D08D055F03A}"/>
              </a:ext>
            </a:extLst>
          </p:cNvPr>
          <p:cNvSpPr txBox="1">
            <a:spLocks/>
          </p:cNvSpPr>
          <p:nvPr/>
        </p:nvSpPr>
        <p:spPr>
          <a:xfrm>
            <a:off x="712067" y="1798220"/>
            <a:ext cx="3869360" cy="43606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400" dirty="0" smtClean="0"/>
              <a:t>Classement des ZACT</a:t>
            </a:r>
          </a:p>
          <a:p>
            <a:r>
              <a:rPr lang="fr-CH" sz="2400" dirty="0" smtClean="0"/>
              <a:t>Extensions par étapes</a:t>
            </a:r>
          </a:p>
          <a:p>
            <a:pPr marL="442913" indent="-26352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fr-CH" altLang="fr-FR" sz="2400" dirty="0" smtClean="0">
                <a:solidFill>
                  <a:schemeClr val="accent5">
                    <a:lumMod val="75000"/>
                  </a:schemeClr>
                </a:solidFill>
              </a:rPr>
              <a:t>PDR g1</a:t>
            </a:r>
            <a:r>
              <a:rPr lang="fr-CH" altLang="fr-FR" sz="2400" dirty="0"/>
              <a:t>: indication de </a:t>
            </a:r>
            <a:r>
              <a:rPr lang="fr-CH" altLang="fr-FR" sz="2400" dirty="0" smtClean="0"/>
              <a:t>potentiel d’extension</a:t>
            </a:r>
            <a:endParaRPr lang="fr-CH" altLang="fr-FR" sz="2400" dirty="0"/>
          </a:p>
          <a:p>
            <a:pPr marL="442913" indent="-26352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CH" altLang="fr-FR" sz="2400" dirty="0" smtClean="0">
                <a:solidFill>
                  <a:srgbClr val="0070C0"/>
                </a:solidFill>
              </a:rPr>
              <a:t>PDR g2</a:t>
            </a:r>
            <a:r>
              <a:rPr lang="fr-CH" altLang="fr-FR" sz="2400" dirty="0"/>
              <a:t>: </a:t>
            </a:r>
            <a:r>
              <a:rPr lang="fr-CH" altLang="fr-FR" sz="2400" dirty="0" smtClean="0"/>
              <a:t>extension TU en </a:t>
            </a:r>
            <a:r>
              <a:rPr lang="fr-CH" altLang="fr-FR" sz="2400" dirty="0"/>
              <a:t>fonction des </a:t>
            </a:r>
            <a:r>
              <a:rPr lang="fr-CH" altLang="fr-FR" sz="2400" dirty="0" smtClean="0"/>
              <a:t>réserves</a:t>
            </a:r>
          </a:p>
          <a:p>
            <a:pPr marL="0" indent="0">
              <a:spcBef>
                <a:spcPts val="0"/>
              </a:spcBef>
              <a:buNone/>
            </a:pPr>
            <a:endParaRPr lang="fr-CH" altLang="fr-FR" sz="1500" dirty="0"/>
          </a:p>
          <a:p>
            <a:pPr>
              <a:spcBef>
                <a:spcPts val="0"/>
              </a:spcBef>
            </a:pPr>
            <a:r>
              <a:rPr lang="fr-CH" sz="2400" dirty="0"/>
              <a:t>Equilibre régional: </a:t>
            </a:r>
            <a:r>
              <a:rPr lang="fr-CH" sz="2400" dirty="0" smtClean="0"/>
              <a:t>quatre </a:t>
            </a:r>
            <a:r>
              <a:rPr lang="fr-CH" sz="2400" dirty="0"/>
              <a:t>zones régionales </a:t>
            </a:r>
          </a:p>
          <a:p>
            <a:pPr marL="0" indent="0">
              <a:spcBef>
                <a:spcPts val="0"/>
              </a:spcBef>
              <a:buNone/>
            </a:pPr>
            <a:endParaRPr lang="fr-CH" altLang="fr-FR" sz="2400" dirty="0"/>
          </a:p>
          <a:p>
            <a:endParaRPr lang="fr-CH" sz="2400" b="1" dirty="0" smtClean="0"/>
          </a:p>
          <a:p>
            <a:pPr marL="0" indent="0">
              <a:spcBef>
                <a:spcPts val="0"/>
              </a:spcBef>
              <a:buNone/>
              <a:tabLst>
                <a:tab pos="263525" algn="l"/>
              </a:tabLst>
            </a:pPr>
            <a:r>
              <a:rPr lang="fr-CH" sz="1800" b="1" dirty="0">
                <a:solidFill>
                  <a:srgbClr val="27547D"/>
                </a:solidFill>
              </a:rPr>
              <a:t>	</a:t>
            </a:r>
            <a:endParaRPr lang="fr-CH" sz="1800" b="1" dirty="0" smtClean="0">
              <a:solidFill>
                <a:srgbClr val="27547D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r="1155"/>
          <a:stretch/>
        </p:blipFill>
        <p:spPr>
          <a:xfrm>
            <a:off x="4295587" y="1364441"/>
            <a:ext cx="5385741" cy="522192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21294"/>
          <a:stretch>
            <a:fillRect/>
          </a:stretch>
        </p:blipFill>
        <p:spPr bwMode="auto">
          <a:xfrm>
            <a:off x="2577072" y="5464277"/>
            <a:ext cx="17399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8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81EFD832-E236-C74B-B158-C007F6FB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800" b="1" dirty="0" smtClean="0">
                <a:solidFill>
                  <a:schemeClr val="bg1">
                    <a:lumMod val="10000"/>
                  </a:schemeClr>
                </a:solidFill>
              </a:rPr>
              <a:t>Aspects de gestion </a:t>
            </a:r>
            <a:endParaRPr lang="de-DE" sz="3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BFDAE-6548-4F81-8C0C-971B8A41ABB5}" type="slidenum">
              <a:rPr lang="en-IN" smtClean="0">
                <a:solidFill>
                  <a:srgbClr val="27547D">
                    <a:tint val="75000"/>
                  </a:srgbClr>
                </a:solidFill>
              </a:rPr>
              <a:pPr/>
              <a:t>9</a:t>
            </a:fld>
            <a:endParaRPr lang="en-IN" dirty="0">
              <a:solidFill>
                <a:srgbClr val="27547D">
                  <a:tint val="75000"/>
                </a:srgbClr>
              </a:solidFill>
            </a:endParaRP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xmlns="" id="{578F1343-1571-F543-BFC6-6D08D055F03A}"/>
              </a:ext>
            </a:extLst>
          </p:cNvPr>
          <p:cNvSpPr txBox="1">
            <a:spLocks/>
          </p:cNvSpPr>
          <p:nvPr/>
        </p:nvSpPr>
        <p:spPr>
          <a:xfrm>
            <a:off x="615050" y="1707418"/>
            <a:ext cx="8196262" cy="43365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500" dirty="0" smtClean="0"/>
              <a:t>Impératif: coordination régionale accrue  </a:t>
            </a:r>
          </a:p>
          <a:p>
            <a:pPr>
              <a:spcBef>
                <a:spcPts val="2000"/>
              </a:spcBef>
            </a:pPr>
            <a:r>
              <a:rPr lang="fr-CH" sz="2500" dirty="0" smtClean="0"/>
              <a:t>Processus évolutif </a:t>
            </a:r>
          </a:p>
          <a:p>
            <a:pPr marL="457200" lvl="1" indent="0">
              <a:buNone/>
            </a:pPr>
            <a:r>
              <a:rPr lang="fr-CH" sz="2100" dirty="0" smtClean="0"/>
              <a:t>1) Monitoring sur le terrain et </a:t>
            </a:r>
            <a:r>
              <a:rPr lang="fr-CH" sz="2100" dirty="0"/>
              <a:t>promotion </a:t>
            </a:r>
            <a:r>
              <a:rPr lang="fr-CH" sz="2100" dirty="0" smtClean="0"/>
              <a:t>économique: occupation du sol, besoins des entreprises, communication</a:t>
            </a:r>
          </a:p>
          <a:p>
            <a:pPr marL="457200" lvl="1" indent="0">
              <a:buNone/>
            </a:pPr>
            <a:r>
              <a:rPr lang="fr-CH" sz="2100" dirty="0" smtClean="0"/>
              <a:t>2) Gestion des zones d’activités: optimisation, nouvelles mises en zone, amélioration des conditions cadres: accessibilité, paysage </a:t>
            </a:r>
            <a:endParaRPr lang="fr-CH" sz="2100" dirty="0"/>
          </a:p>
          <a:p>
            <a:pPr marL="457200" lvl="1" indent="0">
              <a:buNone/>
            </a:pPr>
            <a:r>
              <a:rPr lang="fr-CH" sz="2100" dirty="0" smtClean="0"/>
              <a:t>3) Planification: mise en œuvre des actions prévus dans le PDR, adaptation des PAL, RCU    </a:t>
            </a:r>
          </a:p>
          <a:p>
            <a:pPr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fr-CH" sz="2500" dirty="0" smtClean="0"/>
              <a:t> Cela nécessite des compétences </a:t>
            </a:r>
            <a:r>
              <a:rPr lang="fr-CH" sz="2500" dirty="0"/>
              <a:t>pluridisciplinaires</a:t>
            </a:r>
            <a:r>
              <a:rPr lang="fr-CH" sz="1800" dirty="0"/>
              <a:t> </a:t>
            </a:r>
            <a:endParaRPr lang="fr-CH" sz="1800" dirty="0" smtClean="0">
              <a:solidFill>
                <a:srgbClr val="FF0000"/>
              </a:solidFill>
            </a:endParaRPr>
          </a:p>
          <a:p>
            <a:endParaRPr lang="fr-CH" sz="1800" dirty="0" smtClean="0"/>
          </a:p>
          <a:p>
            <a:endParaRPr lang="fr-CH" sz="1800" dirty="0" smtClean="0"/>
          </a:p>
        </p:txBody>
      </p:sp>
    </p:spTree>
    <p:extLst>
      <p:ext uri="{BB962C8B-B14F-4D97-AF65-F5344CB8AC3E}">
        <p14:creationId xmlns:p14="http://schemas.microsoft.com/office/powerpoint/2010/main" val="225728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chemeClr val="accent4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SOFIES_Theme 01">
      <a:dk1>
        <a:srgbClr val="27547D"/>
      </a:dk1>
      <a:lt1>
        <a:srgbClr val="FFFCF9"/>
      </a:lt1>
      <a:dk2>
        <a:srgbClr val="266F8B"/>
      </a:dk2>
      <a:lt2>
        <a:srgbClr val="BCE1E5"/>
      </a:lt2>
      <a:accent1>
        <a:srgbClr val="F04772"/>
      </a:accent1>
      <a:accent2>
        <a:srgbClr val="FFD068"/>
      </a:accent2>
      <a:accent3>
        <a:srgbClr val="06D7A0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SOFIES_ 01">
      <a:majorFont>
        <a:latin typeface="Calibri Light"/>
        <a:ea typeface=""/>
        <a:cs typeface=""/>
      </a:majorFont>
      <a:minorFont>
        <a:latin typeface="Avenir LT Std 45 Book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3134</TotalTime>
  <Words>1185</Words>
  <Application>Microsoft Office PowerPoint</Application>
  <PresentationFormat>Format A4 (210 x 297 mm)</PresentationFormat>
  <Paragraphs>306</Paragraphs>
  <Slides>29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29</vt:i4>
      </vt:variant>
    </vt:vector>
  </HeadingPairs>
  <TitlesOfParts>
    <vt:vector size="43" baseType="lpstr">
      <vt:lpstr>MS PGothic</vt:lpstr>
      <vt:lpstr>Agency FB</vt:lpstr>
      <vt:lpstr>Arial</vt:lpstr>
      <vt:lpstr>Avenir LT Std 45 Book</vt:lpstr>
      <vt:lpstr>Calibri</vt:lpstr>
      <vt:lpstr>Calibri Light</vt:lpstr>
      <vt:lpstr>Effra Heavy</vt:lpstr>
      <vt:lpstr>Noto Sans</vt:lpstr>
      <vt:lpstr>Open Sans</vt:lpstr>
      <vt:lpstr>Times New Roman</vt:lpstr>
      <vt:lpstr>Wingdings</vt:lpstr>
      <vt:lpstr>Office</vt:lpstr>
      <vt:lpstr>Thème Office</vt:lpstr>
      <vt:lpstr>2_Office Theme</vt:lpstr>
      <vt:lpstr>PDR Sarine - volet zones d’activités Atelier III - 10.11.2021</vt:lpstr>
      <vt:lpstr>Ordre du jour </vt:lpstr>
      <vt:lpstr>Présentation PowerPoint</vt:lpstr>
      <vt:lpstr>Présentation PowerPoint</vt:lpstr>
      <vt:lpstr>Présentation PowerPoint</vt:lpstr>
      <vt:lpstr>Rappel des précédents ateliers</vt:lpstr>
      <vt:lpstr>  </vt:lpstr>
      <vt:lpstr>Aspects territoriaux</vt:lpstr>
      <vt:lpstr>Aspects de gestion </vt:lpstr>
      <vt:lpstr>Présentation PowerPoint</vt:lpstr>
      <vt:lpstr>Résultats des ateliers: aspects de gestion</vt:lpstr>
      <vt:lpstr>Présentation PowerPoint</vt:lpstr>
      <vt:lpstr>Instructions pour le travail en groupe </vt:lpstr>
      <vt:lpstr>Stratégies PDR: zones d’activités </vt:lpstr>
      <vt:lpstr>Présentation PowerPoint</vt:lpstr>
      <vt:lpstr>Définition du modèle de gouvernance  </vt:lpstr>
      <vt:lpstr>Contexte actuel  </vt:lpstr>
      <vt:lpstr>Présentation PowerPoint</vt:lpstr>
      <vt:lpstr>Cahier des charges: définition </vt:lpstr>
      <vt:lpstr>Présentation PowerPoint</vt:lpstr>
      <vt:lpstr>Analyse des modèles de gouvernance en Suisse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conclusion </vt:lpstr>
      <vt:lpstr>Suite à donner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Lilian Zihlmann</dc:creator>
  <cp:lastModifiedBy>Snezana Peiry</cp:lastModifiedBy>
  <cp:revision>429</cp:revision>
  <cp:lastPrinted>2021-11-09T07:04:30Z</cp:lastPrinted>
  <dcterms:created xsi:type="dcterms:W3CDTF">2021-06-23T15:46:09Z</dcterms:created>
  <dcterms:modified xsi:type="dcterms:W3CDTF">2021-12-20T10:16:29Z</dcterms:modified>
</cp:coreProperties>
</file>